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8"/>
  </p:notesMasterIdLst>
  <p:sldIdLst>
    <p:sldId id="358" r:id="rId3"/>
    <p:sldId id="258" r:id="rId4"/>
    <p:sldId id="296" r:id="rId5"/>
    <p:sldId id="259" r:id="rId6"/>
    <p:sldId id="297" r:id="rId7"/>
    <p:sldId id="295" r:id="rId8"/>
    <p:sldId id="288" r:id="rId9"/>
    <p:sldId id="285" r:id="rId10"/>
    <p:sldId id="261" r:id="rId11"/>
    <p:sldId id="263" r:id="rId12"/>
    <p:sldId id="298" r:id="rId13"/>
    <p:sldId id="264" r:id="rId14"/>
    <p:sldId id="299" r:id="rId15"/>
    <p:sldId id="266" r:id="rId16"/>
    <p:sldId id="269" r:id="rId17"/>
    <p:sldId id="301" r:id="rId18"/>
    <p:sldId id="267" r:id="rId19"/>
    <p:sldId id="300" r:id="rId20"/>
    <p:sldId id="289" r:id="rId21"/>
    <p:sldId id="268" r:id="rId22"/>
    <p:sldId id="273" r:id="rId23"/>
    <p:sldId id="348" r:id="rId24"/>
    <p:sldId id="349" r:id="rId25"/>
    <p:sldId id="272" r:id="rId26"/>
    <p:sldId id="304" r:id="rId27"/>
    <p:sldId id="274" r:id="rId28"/>
    <p:sldId id="357" r:id="rId29"/>
    <p:sldId id="360" r:id="rId30"/>
    <p:sldId id="350" r:id="rId31"/>
    <p:sldId id="305" r:id="rId32"/>
    <p:sldId id="351" r:id="rId33"/>
    <p:sldId id="276" r:id="rId34"/>
    <p:sldId id="287" r:id="rId35"/>
    <p:sldId id="359" r:id="rId36"/>
    <p:sldId id="280" r:id="rId37"/>
    <p:sldId id="292" r:id="rId38"/>
    <p:sldId id="354" r:id="rId39"/>
    <p:sldId id="355" r:id="rId40"/>
    <p:sldId id="346" r:id="rId41"/>
    <p:sldId id="282" r:id="rId42"/>
    <p:sldId id="278" r:id="rId43"/>
    <p:sldId id="347" r:id="rId44"/>
    <p:sldId id="356" r:id="rId45"/>
    <p:sldId id="277" r:id="rId46"/>
    <p:sldId id="28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871B47"/>
    <a:srgbClr val="DE1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86" autoAdjust="0"/>
    <p:restoredTop sz="80272" autoAdjust="0"/>
  </p:normalViewPr>
  <p:slideViewPr>
    <p:cSldViewPr snapToGrid="0">
      <p:cViewPr varScale="1">
        <p:scale>
          <a:sx n="53" d="100"/>
          <a:sy n="53" d="100"/>
        </p:scale>
        <p:origin x="58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B05CE-2F3F-4113-B299-88BD001C1137}" type="datetimeFigureOut">
              <a:rPr lang="en-US" smtClean="0"/>
              <a:t>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2D586-3ACF-44F2-A088-F84BED38A0E3}" type="slidenum">
              <a:rPr lang="en-US" smtClean="0"/>
              <a:t>‹#›</a:t>
            </a:fld>
            <a:endParaRPr lang="en-US"/>
          </a:p>
        </p:txBody>
      </p:sp>
    </p:spTree>
    <p:extLst>
      <p:ext uri="{BB962C8B-B14F-4D97-AF65-F5344CB8AC3E}">
        <p14:creationId xmlns:p14="http://schemas.microsoft.com/office/powerpoint/2010/main" val="364896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wikipedia.org/wiki/Chi%E1%BB%81u_ca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thiệu</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Vịnh</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Hạ</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Long </a:t>
            </a:r>
            <a:r>
              <a:rPr lang="vi-VN" sz="2800" b="0" i="0" dirty="0">
                <a:effectLst/>
                <a:highlight>
                  <a:srgbClr val="FFFFFF"/>
                </a:highlight>
                <a:latin typeface="arial" panose="020B0604020202020204" pitchFamily="34" charset="0"/>
              </a:rPr>
              <a:t>là một vịnh biển nổi tiếng của tỉnh Quảng Ninh nước ta.</a:t>
            </a:r>
            <a:r>
              <a:rPr lang="en-US" sz="2800" b="0" i="0" dirty="0">
                <a:effectLst/>
                <a:highlight>
                  <a:srgbClr val="FFFFFF"/>
                </a:highlight>
                <a:latin typeface="arial" panose="020B0604020202020204" pitchFamily="34"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1.553 km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vuông</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2000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hòn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đảo</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đá</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vôi</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thù</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r>
              <a:rPr lang="en-US" sz="2800" b="0" i="0" kern="1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effectLst/>
                <a:highlight>
                  <a:srgbClr val="FFFFFF"/>
                </a:highlight>
                <a:latin typeface="arial" panose="020B0604020202020204" pitchFamily="34" charset="0"/>
              </a:rPr>
              <a:t>Đây là một danh lam thắng cảnh đặc sắc, hùng vĩ, cách thủ đô Hà Nội khoảng 170 km về phía Đông Bắc. Vịnh Hạ Long có khoảng hơn 1600 đảo đá và hòn đảo nhỏ, các đảo này có hình dạng và kích thước đa dạng: hòn trống mái, con chó đá,… Vịnh Hạ Long được UNESCO ba lần vinh danh là Di sản thế giới về giá trị địa chất, địa mạo các năm 1994, 2000, 2023.</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6</a:t>
            </a:fld>
            <a:endParaRPr lang="en-US"/>
          </a:p>
        </p:txBody>
      </p:sp>
    </p:spTree>
    <p:extLst>
      <p:ext uri="{BB962C8B-B14F-4D97-AF65-F5344CB8AC3E}">
        <p14:creationId xmlns:p14="http://schemas.microsoft.com/office/powerpoint/2010/main" val="1006496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Hòn</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Gà</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Chọi</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p>
          <a:p>
            <a:pPr>
              <a:defRPr/>
            </a:pPr>
            <a:r>
              <a:rPr lang="vi-VN" sz="1200" dirty="0">
                <a:solidFill>
                  <a:srgbClr val="FF0000"/>
                </a:solidFill>
                <a:highlight>
                  <a:srgbClr val="FFFFFF"/>
                </a:highlight>
                <a:latin typeface="+mj-lt"/>
              </a:rPr>
              <a:t>Là một trong những hòn đảo nổi tiếng trên vịnh Hạ Long, hòn Gà Chọi (hay đôi khi gọi là Hòn Trống Mái).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Hòn</a:t>
            </a:r>
            <a:r>
              <a:rPr lang="vi-VN"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vi-VN" sz="1200" dirty="0">
                <a:solidFill>
                  <a:srgbClr val="FF0000"/>
                </a:solidFill>
                <a:highlight>
                  <a:srgbClr val="FFFFFF"/>
                </a:highlight>
                <a:latin typeface="+mj-lt"/>
              </a:rPr>
              <a:t>có hình thù giống như một đôi gà, một trống</a:t>
            </a:r>
            <a:r>
              <a:rPr lang="en-US" sz="1200" dirty="0">
                <a:solidFill>
                  <a:srgbClr val="FF0000"/>
                </a:solidFill>
                <a:highlight>
                  <a:srgbClr val="FFFFFF"/>
                </a:highlight>
                <a:latin typeface="+mj-lt"/>
              </a:rPr>
              <a:t>,</a:t>
            </a:r>
            <a:r>
              <a:rPr lang="vi-VN" sz="1200" dirty="0">
                <a:solidFill>
                  <a:srgbClr val="FF0000"/>
                </a:solidFill>
                <a:highlight>
                  <a:srgbClr val="FFFFFF"/>
                </a:highlight>
                <a:latin typeface="+mj-lt"/>
              </a:rPr>
              <a:t> một mái, có </a:t>
            </a:r>
            <a:r>
              <a:rPr lang="vi-VN" sz="1200" dirty="0">
                <a:solidFill>
                  <a:srgbClr val="FF0000"/>
                </a:solidFill>
                <a:highlight>
                  <a:srgbClr val="FFFFFF"/>
                </a:highlight>
                <a:latin typeface="+mj-lt"/>
                <a:hlinkClick r:id="rId3" tooltip="Chiều cao">
                  <a:extLst>
                    <a:ext uri="{A12FA001-AC4F-418D-AE19-62706E023703}">
                      <ahyp:hlinkClr xmlns:ahyp="http://schemas.microsoft.com/office/drawing/2018/hyperlinkcolor" val="tx"/>
                    </a:ext>
                  </a:extLst>
                </a:hlinkClick>
              </a:rPr>
              <a:t>chiều cao</a:t>
            </a:r>
            <a:r>
              <a:rPr lang="vi-VN" sz="1200" dirty="0">
                <a:solidFill>
                  <a:srgbClr val="FF0000"/>
                </a:solidFill>
                <a:highlight>
                  <a:srgbClr val="FFFFFF"/>
                </a:highlight>
                <a:latin typeface="+mj-lt"/>
              </a:rPr>
              <a:t> khoảng hơn 10m với chân thót lại ở tư thế rất chênh vênh.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Hòn</a:t>
            </a:r>
            <a:r>
              <a:rPr lang="en-US"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còn</a:t>
            </a:r>
            <a:r>
              <a:rPr lang="en-US"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vi-VN" sz="1200" dirty="0">
                <a:solidFill>
                  <a:srgbClr val="FF0000"/>
                </a:solidFill>
                <a:highlight>
                  <a:srgbClr val="FFFFFF"/>
                </a:highlight>
                <a:latin typeface="+mj-lt"/>
              </a:rPr>
              <a:t>Là biểu tượng trên logo của vịnh Hạ Long</a:t>
            </a:r>
            <a:r>
              <a:rPr lang="en-US" sz="1200" dirty="0">
                <a:solidFill>
                  <a:srgbClr val="FF0000"/>
                </a:solidFill>
                <a:highlight>
                  <a:srgbClr val="FFFFFF"/>
                </a:highlight>
                <a:latin typeface="+mj-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28</a:t>
            </a:fld>
            <a:endParaRPr lang="en-US"/>
          </a:p>
        </p:txBody>
      </p:sp>
    </p:spTree>
    <p:extLst>
      <p:ext uri="{BB962C8B-B14F-4D97-AF65-F5344CB8AC3E}">
        <p14:creationId xmlns:p14="http://schemas.microsoft.com/office/powerpoint/2010/main" val="1977655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30</a:t>
            </a:fld>
            <a:endParaRPr lang="en-US"/>
          </a:p>
        </p:txBody>
      </p:sp>
    </p:spTree>
    <p:extLst>
      <p:ext uri="{BB962C8B-B14F-4D97-AF65-F5344CB8AC3E}">
        <p14:creationId xmlns:p14="http://schemas.microsoft.com/office/powerpoint/2010/main" val="1737543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31</a:t>
            </a:fld>
            <a:endParaRPr lang="en-US"/>
          </a:p>
        </p:txBody>
      </p:sp>
    </p:spTree>
    <p:extLst>
      <p:ext uri="{BB962C8B-B14F-4D97-AF65-F5344CB8AC3E}">
        <p14:creationId xmlns:p14="http://schemas.microsoft.com/office/powerpoint/2010/main" val="2942918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544-3D8A-459E-9E2B-EC6D3A94DA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Times New Roman" panose="02020603050405020304" pitchFamily="18" charset="0"/>
              </a:rPr>
              <a:t>Bài đọc đã khắc hoạ lên một bức tranh Hạ Long với những hang đảo có vẻ đẹp kì thú, đầy sự sống động và những sự tích huyền bí.</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33</a:t>
            </a:fld>
            <a:endParaRPr lang="en-US"/>
          </a:p>
        </p:txBody>
      </p:sp>
    </p:spTree>
    <p:extLst>
      <p:ext uri="{BB962C8B-B14F-4D97-AF65-F5344CB8AC3E}">
        <p14:creationId xmlns:p14="http://schemas.microsoft.com/office/powerpoint/2010/main" val="348652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810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dirty="0"/>
              <a:t> </a:t>
            </a:r>
            <a:r>
              <a:rPr lang="en-US" dirty="0" err="1"/>
              <a:t>sao</a:t>
            </a:r>
            <a:r>
              <a:rPr lang="en-US" dirty="0"/>
              <a:t> </a:t>
            </a:r>
            <a:r>
              <a:rPr lang="en-US" dirty="0" err="1"/>
              <a:t>cần</a:t>
            </a:r>
            <a:r>
              <a:rPr lang="en-US" dirty="0"/>
              <a:t> </a:t>
            </a:r>
            <a:r>
              <a:rPr lang="en-US" dirty="0" err="1"/>
              <a:t>phải</a:t>
            </a:r>
            <a:r>
              <a:rPr lang="en-US" dirty="0"/>
              <a:t> </a:t>
            </a:r>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ngữ</a:t>
            </a:r>
            <a:r>
              <a:rPr lang="en-US" dirty="0"/>
              <a:t> </a:t>
            </a:r>
            <a:r>
              <a:rPr lang="en-US" dirty="0" err="1"/>
              <a:t>đó</a:t>
            </a:r>
            <a:r>
              <a:rPr lang="en-US" dirty="0"/>
              <a:t>? (</a:t>
            </a:r>
            <a:r>
              <a:rPr lang="en-US" dirty="0" err="1"/>
              <a:t>Vì</a:t>
            </a:r>
            <a:r>
              <a:rPr lang="en-US" dirty="0"/>
              <a:t> </a:t>
            </a:r>
            <a:r>
              <a:rPr lang="en-US" dirty="0" err="1"/>
              <a:t>đây</a:t>
            </a:r>
            <a:r>
              <a:rPr lang="en-US" dirty="0"/>
              <a:t> </a:t>
            </a:r>
            <a:r>
              <a:rPr lang="en-US" dirty="0" err="1"/>
              <a:t>là</a:t>
            </a:r>
            <a:r>
              <a:rPr lang="en-US" dirty="0"/>
              <a:t> </a:t>
            </a:r>
            <a:r>
              <a:rPr lang="en-US" dirty="0" err="1"/>
              <a:t>những</a:t>
            </a:r>
            <a:r>
              <a:rPr lang="en-US" dirty="0"/>
              <a:t> </a:t>
            </a:r>
            <a:r>
              <a:rPr lang="en-US" dirty="0" err="1"/>
              <a:t>từ</a:t>
            </a:r>
            <a:r>
              <a:rPr lang="en-US" dirty="0"/>
              <a:t> </a:t>
            </a:r>
            <a:r>
              <a:rPr lang="en-US" dirty="0" err="1"/>
              <a:t>gợi</a:t>
            </a:r>
            <a:r>
              <a:rPr lang="en-US" dirty="0"/>
              <a:t> </a:t>
            </a:r>
            <a:r>
              <a:rPr lang="en-US" dirty="0" err="1"/>
              <a:t>tả</a:t>
            </a:r>
            <a:r>
              <a:rPr lang="en-US" dirty="0"/>
              <a:t> </a:t>
            </a:r>
            <a:r>
              <a:rPr lang="en-US" dirty="0" err="1"/>
              <a:t>hình</a:t>
            </a:r>
            <a:r>
              <a:rPr lang="en-US" dirty="0"/>
              <a:t> </a:t>
            </a:r>
            <a:r>
              <a:rPr lang="en-US" dirty="0" err="1"/>
              <a:t>ảnh</a:t>
            </a:r>
            <a:r>
              <a:rPr lang="en-US" dirty="0"/>
              <a:t> </a:t>
            </a:r>
            <a:r>
              <a:rPr lang="en-US" dirty="0" err="1"/>
              <a:t>của</a:t>
            </a:r>
            <a:r>
              <a:rPr lang="en-US" dirty="0"/>
              <a:t> </a:t>
            </a:r>
            <a:r>
              <a:rPr lang="en-US" dirty="0" err="1"/>
              <a:t>các</a:t>
            </a:r>
            <a:r>
              <a:rPr lang="en-US" dirty="0"/>
              <a:t> </a:t>
            </a:r>
            <a:r>
              <a:rPr lang="en-US" dirty="0" err="1"/>
              <a:t>sự</a:t>
            </a:r>
            <a:r>
              <a:rPr lang="en-US" dirty="0"/>
              <a:t> </a:t>
            </a:r>
            <a:r>
              <a:rPr lang="en-US" dirty="0" err="1"/>
              <a:t>vật</a:t>
            </a:r>
            <a:r>
              <a:rPr lang="en-US" dirty="0"/>
              <a:t> </a:t>
            </a:r>
            <a:r>
              <a:rPr lang="en-US" dirty="0" err="1"/>
              <a:t>nên</a:t>
            </a:r>
            <a:r>
              <a:rPr lang="en-US" dirty="0"/>
              <a:t> </a:t>
            </a:r>
            <a:r>
              <a:rPr lang="en-US" dirty="0" err="1"/>
              <a:t>cần</a:t>
            </a:r>
            <a:r>
              <a:rPr lang="en-US" dirty="0"/>
              <a:t> </a:t>
            </a:r>
            <a:r>
              <a:rPr lang="en-US" dirty="0" err="1"/>
              <a:t>nhấn</a:t>
            </a:r>
            <a:r>
              <a:rPr lang="en-US" dirty="0"/>
              <a:t> </a:t>
            </a:r>
            <a:r>
              <a:rPr lang="en-US" dirty="0" err="1"/>
              <a:t>giọng</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419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highlight>
                  <a:srgbClr val="FFFFFF"/>
                </a:highlight>
                <a:latin typeface="Arial" panose="020B0604020202020204" pitchFamily="34" charset="0"/>
              </a:rPr>
              <a:t>GV </a:t>
            </a:r>
            <a:r>
              <a:rPr lang="en-US" b="0" i="0" dirty="0" err="1">
                <a:solidFill>
                  <a:srgbClr val="000000"/>
                </a:solidFill>
                <a:effectLst/>
                <a:highlight>
                  <a:srgbClr val="FFFFFF"/>
                </a:highlight>
                <a:latin typeface="Arial" panose="020B0604020202020204" pitchFamily="34" charset="0"/>
              </a:rPr>
              <a:t>yêu</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cầu</a:t>
            </a:r>
            <a:r>
              <a:rPr lang="en-US" b="0" i="0" dirty="0">
                <a:solidFill>
                  <a:srgbClr val="000000"/>
                </a:solidFill>
                <a:effectLst/>
                <a:highlight>
                  <a:srgbClr val="FFFFFF"/>
                </a:highlight>
                <a:latin typeface="Arial" panose="020B0604020202020204" pitchFamily="34" charset="0"/>
              </a:rPr>
              <a:t> HS </a:t>
            </a:r>
            <a:r>
              <a:rPr lang="en-US" b="0" i="0" dirty="0" err="1">
                <a:solidFill>
                  <a:srgbClr val="000000"/>
                </a:solidFill>
                <a:effectLst/>
                <a:highlight>
                  <a:srgbClr val="FFFFFF"/>
                </a:highlight>
                <a:latin typeface="Arial" panose="020B0604020202020204" pitchFamily="34" charset="0"/>
              </a:rPr>
              <a:t>giải</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thích</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nghĩa</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các</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từ</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ngữ</a:t>
            </a:r>
            <a:r>
              <a:rPr lang="en-US" b="0" i="0" dirty="0">
                <a:solidFill>
                  <a:srgbClr val="000000"/>
                </a:solidFill>
                <a:effectLst/>
                <a:highlight>
                  <a:srgbClr val="FFFFFF"/>
                </a:highlight>
                <a:latin typeface="Arial" panose="020B0604020202020204" pitchFamily="34" charset="0"/>
              </a:rPr>
              <a:t>:</a:t>
            </a:r>
          </a:p>
          <a:p>
            <a:pPr algn="l"/>
            <a:r>
              <a:rPr lang="en-US" b="0" i="0" dirty="0">
                <a:effectLst/>
                <a:highlight>
                  <a:srgbClr val="FFFFFF"/>
                </a:highlight>
                <a:latin typeface="arial" panose="020B0604020202020204" pitchFamily="34" charset="0"/>
              </a:rPr>
              <a:t>- </a:t>
            </a:r>
            <a:r>
              <a:rPr lang="vi-VN" b="0" i="0" dirty="0">
                <a:effectLst/>
                <a:highlight>
                  <a:srgbClr val="FFFFFF"/>
                </a:highlight>
                <a:latin typeface="arial" panose="020B0604020202020204" pitchFamily="34" charset="0"/>
              </a:rPr>
              <a:t>nhấp nhô: các hòn đảo nhô lên thụt xuống một cách liên tiếp.</a:t>
            </a:r>
          </a:p>
          <a:p>
            <a:pPr algn="l"/>
            <a:r>
              <a:rPr lang="vi-VN" b="0" i="0" dirty="0">
                <a:effectLst/>
                <a:highlight>
                  <a:srgbClr val="FFFFFF"/>
                </a:highlight>
                <a:latin typeface="arial" panose="020B0604020202020204" pitchFamily="34" charset="0"/>
              </a:rPr>
              <a:t>- sừng sững: các hòn đảo to lớn, chắn ngang tầm nhìn con người.</a:t>
            </a:r>
          </a:p>
          <a:p>
            <a:pPr algn="l"/>
            <a:r>
              <a:rPr lang="vi-VN" b="0" i="0" dirty="0">
                <a:effectLst/>
                <a:highlight>
                  <a:srgbClr val="FFFFFF"/>
                </a:highlight>
                <a:latin typeface="arial" panose="020B0604020202020204" pitchFamily="34" charset="0"/>
              </a:rPr>
              <a:t>- thưa thớt: các hòn đảo rất thưa, nơi có nơi không có đảo, chỗ nhiều chỗ ít đảo.</a:t>
            </a:r>
          </a:p>
          <a:p>
            <a:pPr algn="l"/>
            <a:r>
              <a:rPr lang="vi-VN" b="0" i="0" dirty="0">
                <a:effectLst/>
                <a:highlight>
                  <a:srgbClr val="FFFFFF"/>
                </a:highlight>
                <a:latin typeface="arial" panose="020B0604020202020204" pitchFamily="34" charset="0"/>
              </a:rPr>
              <a:t>- chon von: các đảo trợ trọi ở trên cao, không có chỗ dựa chắc chắn trên biển.</a:t>
            </a:r>
          </a:p>
          <a:p>
            <a:pPr algn="l"/>
            <a:r>
              <a:rPr lang="vi-VN" b="0" i="0" dirty="0">
                <a:effectLst/>
                <a:highlight>
                  <a:srgbClr val="FFFFFF"/>
                </a:highlight>
                <a:latin typeface="arial" panose="020B0604020202020204" pitchFamily="34" charset="0"/>
              </a:rPr>
              <a:t>- xúm xít: các hòn đảo tập trung lại rất nhiều.</a:t>
            </a:r>
          </a:p>
          <a:p>
            <a:pPr algn="l"/>
            <a:r>
              <a:rPr lang="vi-VN" b="0" i="0" dirty="0">
                <a:effectLst/>
                <a:highlight>
                  <a:srgbClr val="FFFFFF"/>
                </a:highlight>
                <a:latin typeface="arial" panose="020B0604020202020204" pitchFamily="34" charset="0"/>
              </a:rPr>
              <a:t>- chông chênh: các hòn đảo trông không vững chãi, không ổn định, trông có thể đổ sập</a:t>
            </a:r>
          </a:p>
          <a:p>
            <a:pPr algn="l"/>
            <a:endParaRPr lang="en-US" b="0" i="0" dirty="0">
              <a:solidFill>
                <a:srgbClr val="000000"/>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5E2D586-3ACF-44F2-A088-F84BED38A0E3}" type="slidenum">
              <a:rPr lang="en-US" smtClean="0"/>
              <a:t>41</a:t>
            </a:fld>
            <a:endParaRPr lang="en-US"/>
          </a:p>
        </p:txBody>
      </p:sp>
    </p:spTree>
    <p:extLst>
      <p:ext uri="{BB962C8B-B14F-4D97-AF65-F5344CB8AC3E}">
        <p14:creationId xmlns:p14="http://schemas.microsoft.com/office/powerpoint/2010/main" val="553767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nào</a:t>
            </a:r>
            <a:r>
              <a:rPr lang="en-US" dirty="0"/>
              <a:t> </a:t>
            </a:r>
            <a:r>
              <a:rPr lang="en-US" dirty="0" err="1"/>
              <a:t>là</a:t>
            </a:r>
            <a:r>
              <a:rPr lang="en-US" dirty="0"/>
              <a:t> </a:t>
            </a:r>
            <a:r>
              <a:rPr lang="en-US" dirty="0" err="1"/>
              <a:t>từ</a:t>
            </a:r>
            <a:r>
              <a:rPr lang="en-US" dirty="0"/>
              <a:t> </a:t>
            </a:r>
            <a:r>
              <a:rPr lang="en-US" dirty="0" err="1"/>
              <a:t>đồng</a:t>
            </a:r>
            <a:r>
              <a:rPr lang="en-US" dirty="0"/>
              <a:t> </a:t>
            </a:r>
            <a:r>
              <a:rPr lang="en-US" dirty="0" err="1"/>
              <a:t>nghĩa</a:t>
            </a:r>
            <a:r>
              <a:rPr lang="en-US" dirty="0"/>
              <a:t>? </a:t>
            </a: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42</a:t>
            </a:fld>
            <a:endParaRPr lang="en-US"/>
          </a:p>
        </p:txBody>
      </p:sp>
    </p:spTree>
    <p:extLst>
      <p:ext uri="{BB962C8B-B14F-4D97-AF65-F5344CB8AC3E}">
        <p14:creationId xmlns:p14="http://schemas.microsoft.com/office/powerpoint/2010/main" val="3788385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nào</a:t>
            </a:r>
            <a:r>
              <a:rPr lang="en-US" dirty="0"/>
              <a:t> </a:t>
            </a:r>
            <a:r>
              <a:rPr lang="en-US" dirty="0" err="1"/>
              <a:t>là</a:t>
            </a:r>
            <a:r>
              <a:rPr lang="en-US" dirty="0"/>
              <a:t> </a:t>
            </a:r>
            <a:r>
              <a:rPr lang="en-US" dirty="0" err="1"/>
              <a:t>từ</a:t>
            </a:r>
            <a:r>
              <a:rPr lang="en-US" dirty="0"/>
              <a:t> </a:t>
            </a:r>
            <a:r>
              <a:rPr lang="en-US" dirty="0" err="1"/>
              <a:t>đồng</a:t>
            </a:r>
            <a:r>
              <a:rPr lang="en-US" dirty="0"/>
              <a:t> </a:t>
            </a:r>
            <a:r>
              <a:rPr lang="en-US" dirty="0" err="1"/>
              <a:t>nghĩa</a:t>
            </a:r>
            <a:r>
              <a:rPr lang="en-US" dirty="0"/>
              <a:t>? </a:t>
            </a: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43</a:t>
            </a:fld>
            <a:endParaRPr lang="en-US"/>
          </a:p>
        </p:txBody>
      </p:sp>
    </p:spTree>
    <p:extLst>
      <p:ext uri="{BB962C8B-B14F-4D97-AF65-F5344CB8AC3E}">
        <p14:creationId xmlns:p14="http://schemas.microsoft.com/office/powerpoint/2010/main" val="3355987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VD HS </a:t>
            </a:r>
            <a:r>
              <a:rPr lang="en-US" dirty="0" err="1"/>
              <a:t>đặt</a:t>
            </a:r>
            <a:r>
              <a:rPr lang="en-US" dirty="0"/>
              <a:t> </a:t>
            </a:r>
            <a:r>
              <a:rPr lang="en-US" dirty="0" err="1"/>
              <a:t>câu</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0000FF"/>
                </a:solidFill>
                <a:latin typeface="Cambria" panose="02040503050406030204" pitchFamily="18" charset="0"/>
                <a:ea typeface="Cambria" panose="02040503050406030204" pitchFamily="18" charset="0"/>
              </a:rPr>
              <a:t>Dân cư quần tụ đông đúc dọc hai bên bờ sông. </a:t>
            </a:r>
            <a:endParaRPr kumimoji="0" lang="en-US" sz="1400" b="1" i="0" u="none" strike="noStrike" kern="1200" cap="none" spc="0" normalizeH="0" baseline="0" noProof="0" dirty="0">
              <a:ln>
                <a:noFill/>
              </a:ln>
              <a:solidFill>
                <a:srgbClr val="0000FF"/>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0000FF"/>
                </a:solidFill>
                <a:latin typeface="Cambria" panose="02040503050406030204" pitchFamily="18" charset="0"/>
                <a:ea typeface="Cambria" panose="02040503050406030204" pitchFamily="18" charset="0"/>
              </a:rPr>
              <a:t>Cả gia đình quây quần bên nhau cùng thưởng thức bữa tối ấm cúng. </a:t>
            </a:r>
            <a:endParaRPr kumimoji="0" lang="en-US" sz="1400" b="1" i="0" u="none" strike="noStrike" kern="1200" cap="none" spc="0" normalizeH="0" baseline="0" noProof="0" dirty="0">
              <a:ln>
                <a:noFill/>
              </a:ln>
              <a:solidFill>
                <a:srgbClr val="0000FF"/>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 Khi </a:t>
            </a:r>
            <a:r>
              <a:rPr lang="en-US" sz="1800" dirty="0" err="1">
                <a:solidFill>
                  <a:srgbClr val="000000"/>
                </a:solidFill>
                <a:effectLst/>
                <a:latin typeface="Times New Roman" panose="02020603050405020304" pitchFamily="18" charset="0"/>
                <a:ea typeface="Times New Roman" panose="02020603050405020304" pitchFamily="18" charset="0"/>
              </a:rPr>
              <a:t>đặt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lưu</a:t>
            </a:r>
            <a:r>
              <a:rPr lang="en-US" sz="1800" dirty="0">
                <a:solidFill>
                  <a:srgbClr val="000000"/>
                </a:solidFill>
                <a:effectLst/>
                <a:latin typeface="Times New Roman" panose="02020603050405020304" pitchFamily="18" charset="0"/>
                <a:ea typeface="Times New Roman" panose="02020603050405020304" pitchFamily="18" charset="0"/>
              </a:rPr>
              <a:t> ý </a:t>
            </a:r>
            <a:r>
              <a:rPr lang="en-US" sz="1800" dirty="0" err="1">
                <a:solidFill>
                  <a:srgbClr val="000000"/>
                </a:solidFill>
                <a:effectLst/>
                <a:latin typeface="Times New Roman" panose="02020603050405020304" pitchFamily="18" charset="0"/>
                <a:ea typeface="Times New Roman" panose="02020603050405020304" pitchFamily="18" charset="0"/>
              </a:rPr>
              <a:t>gì</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44</a:t>
            </a:fld>
            <a:endParaRPr lang="en-US"/>
          </a:p>
        </p:txBody>
      </p:sp>
    </p:spTree>
    <p:extLst>
      <p:ext uri="{BB962C8B-B14F-4D97-AF65-F5344CB8AC3E}">
        <p14:creationId xmlns:p14="http://schemas.microsoft.com/office/powerpoint/2010/main" val="56307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4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Đoạn</a:t>
            </a:r>
            <a:r>
              <a:rPr lang="en-US" b="1" dirty="0"/>
              <a:t> 2, 3: </a:t>
            </a:r>
            <a:r>
              <a:rPr lang="vi-VN" sz="1200" b="1" dirty="0">
                <a:solidFill>
                  <a:srgbClr val="FF0000"/>
                </a:solidFill>
                <a:latin typeface="Cambria" panose="02040503050406030204" pitchFamily="18" charset="0"/>
                <a:ea typeface="Cambria" panose="02040503050406030204" pitchFamily="18" charset="0"/>
              </a:rPr>
              <a:t>Miêu tả bao quát toàn cảnh trên vịnh Hạ Long và miêu tả hình dáng một số đảo có hình dáng đặc biệt</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 </a:t>
            </a:r>
            <a:r>
              <a:rPr kumimoji="0" lang="vi-VN"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220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24</a:t>
            </a:fld>
            <a:endParaRPr lang="en-US"/>
          </a:p>
        </p:txBody>
      </p:sp>
    </p:spTree>
    <p:extLst>
      <p:ext uri="{BB962C8B-B14F-4D97-AF65-F5344CB8AC3E}">
        <p14:creationId xmlns:p14="http://schemas.microsoft.com/office/powerpoint/2010/main" val="2213471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Times New Roman" panose="02020603050405020304" pitchFamily="18" charset="0"/>
              </a:rPr>
              <a:t>Đảo của Hạ Long không phải là những núi đá buồn tẻ, đơn điệu mà mỗi hòn, mỗi dáng đều thấp thoáng hình ảnh của sự sống.</a:t>
            </a:r>
            <a:endParaRPr lang="en-US" sz="1800" dirty="0">
              <a:effectLst/>
              <a:latin typeface="Times New Roman" panose="02020603050405020304" pitchFamily="18" charset="0"/>
              <a:ea typeface="Times New Roman" panose="02020603050405020304" pitchFamily="18" charset="0"/>
            </a:endParaRPr>
          </a:p>
          <a:p>
            <a:pPr marL="171450" indent="-171450">
              <a:buFont typeface="Symbol" panose="05050102010706020507" pitchFamily="18" charset="2"/>
              <a:buChar char="Þ"/>
            </a:pPr>
            <a:r>
              <a:rPr lang="vi-VN" b="0" i="0" dirty="0">
                <a:solidFill>
                  <a:srgbClr val="333333"/>
                </a:solidFill>
                <a:effectLst/>
                <a:highlight>
                  <a:srgbClr val="FFFFFF"/>
                </a:highlight>
                <a:latin typeface="Roboto" panose="02000000000000000000" pitchFamily="2" charset="0"/>
              </a:rPr>
              <a:t>Tác giả sử dụng biện pháp</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gì</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để</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miêu</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tả</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hình</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dáng</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của</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một</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số</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hòn</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đảo</a:t>
            </a:r>
            <a:r>
              <a:rPr lang="en-US" b="0" i="0" dirty="0">
                <a:solidFill>
                  <a:srgbClr val="333333"/>
                </a:solidFill>
                <a:effectLst/>
                <a:highlight>
                  <a:srgbClr val="FFFFFF"/>
                </a:highlight>
                <a:latin typeface="Roboto" panose="02000000000000000000" pitchFamily="2" charset="0"/>
              </a:rPr>
              <a:t>?</a:t>
            </a:r>
          </a:p>
          <a:p>
            <a:pPr marL="171450" indent="-171450">
              <a:buFont typeface="Symbol" panose="05050102010706020507" pitchFamily="18" charset="2"/>
              <a:buChar char="Þ"/>
            </a:pPr>
            <a:r>
              <a:rPr lang="en-US" b="0" i="0" dirty="0">
                <a:solidFill>
                  <a:srgbClr val="333333"/>
                </a:solidFill>
                <a:effectLst/>
                <a:highlight>
                  <a:srgbClr val="FFFFFF"/>
                </a:highlight>
                <a:latin typeface="Roboto" panose="02000000000000000000" pitchFamily="2" charset="0"/>
              </a:rPr>
              <a:t>BP</a:t>
            </a:r>
            <a:r>
              <a:rPr lang="vi-VN"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điệp</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từ</a:t>
            </a:r>
            <a:r>
              <a:rPr lang="en-US" b="0" i="0" dirty="0">
                <a:solidFill>
                  <a:srgbClr val="333333"/>
                </a:solidFill>
                <a:effectLst/>
                <a:highlight>
                  <a:srgbClr val="FFFFFF"/>
                </a:highlight>
                <a:latin typeface="Roboto" panose="02000000000000000000" pitchFamily="2" charset="0"/>
              </a:rPr>
              <a:t> </a:t>
            </a:r>
            <a:r>
              <a:rPr lang="vi-VN" b="0" i="0" dirty="0">
                <a:solidFill>
                  <a:srgbClr val="333333"/>
                </a:solidFill>
                <a:effectLst/>
                <a:highlight>
                  <a:srgbClr val="FFFFFF"/>
                </a:highlight>
                <a:latin typeface="Roboto" panose="02000000000000000000" pitchFamily="2" charset="0"/>
              </a:rPr>
              <a:t>“có </a:t>
            </a:r>
            <a:r>
              <a:rPr lang="en-US" b="0" i="0" dirty="0" err="1">
                <a:solidFill>
                  <a:srgbClr val="333333"/>
                </a:solidFill>
                <a:effectLst/>
                <a:highlight>
                  <a:srgbClr val="FFFFFF"/>
                </a:highlight>
                <a:latin typeface="Roboto" panose="02000000000000000000" pitchFamily="2" charset="0"/>
              </a:rPr>
              <a:t>hòn</a:t>
            </a:r>
            <a:r>
              <a:rPr lang="vi-VN" b="0" i="0" dirty="0">
                <a:solidFill>
                  <a:srgbClr val="333333"/>
                </a:solidFill>
                <a:effectLst/>
                <a:highlight>
                  <a:srgbClr val="FFFFFF"/>
                </a:highlight>
                <a:latin typeface="Roboto" panose="02000000000000000000" pitchFamily="2" charset="0"/>
              </a:rPr>
              <a:t>” đồng thời sử dụng nhiều từ láy tượng hình giúp ta cảm nhận được sự sắp xếp thú vị của các hòn đảo ở Hạ Long.</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26</a:t>
            </a:fld>
            <a:endParaRPr lang="en-US"/>
          </a:p>
        </p:txBody>
      </p:sp>
    </p:spTree>
    <p:extLst>
      <p:ext uri="{BB962C8B-B14F-4D97-AF65-F5344CB8AC3E}">
        <p14:creationId xmlns:p14="http://schemas.microsoft.com/office/powerpoint/2010/main" val="2880067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vi-VN" sz="1200" b="1" dirty="0">
                <a:solidFill>
                  <a:schemeClr val="tx1">
                    <a:lumMod val="95000"/>
                    <a:lumOff val="5000"/>
                  </a:schemeClr>
                </a:solidFill>
                <a:latin typeface="+mj-lt"/>
              </a:rPr>
              <a:t>Hòn Con Cóc</a:t>
            </a:r>
          </a:p>
          <a:p>
            <a:pPr lvl="0">
              <a:defRPr/>
            </a:pPr>
            <a:r>
              <a:rPr lang="vi-VN" sz="1200" dirty="0">
                <a:solidFill>
                  <a:srgbClr val="FF0000"/>
                </a:solidFill>
                <a:latin typeface="+mj-lt"/>
              </a:rPr>
              <a:t>Hòn Con Cóc nằm cách cảng tàu du lịch Bãi Cháy khoảng 12 km về phía Đông Nam, trên Vùng vịnh Hạ Long. Đây là hòn núi đá rất đẹp có góc nghiêng và hình dáng như một con cóc ngồi xổm giữa biển nước, cao khoảng</a:t>
            </a:r>
            <a:r>
              <a:rPr lang="en-US" sz="1200" dirty="0">
                <a:solidFill>
                  <a:srgbClr val="FF0000"/>
                </a:solidFill>
                <a:latin typeface="+mj-lt"/>
              </a:rPr>
              <a:t> 9m</a:t>
            </a:r>
            <a:r>
              <a:rPr lang="en-US" sz="1200" dirty="0">
                <a:solidFill>
                  <a:srgbClr val="FF0000"/>
                </a:solidFill>
                <a:latin typeface="Times New Roman" panose="02020603050405020304" pitchFamily="18" charset="0"/>
                <a:cs typeface="Times New Roman" panose="02020603050405020304" pitchFamily="18" charset="0"/>
              </a:rPr>
              <a:t>. </a:t>
            </a:r>
            <a:r>
              <a:rPr lang="vi-VN" sz="1200" dirty="0">
                <a:solidFill>
                  <a:srgbClr val="FF0000"/>
                </a:solidFill>
                <a:latin typeface="Times New Roman" panose="02020603050405020304" pitchFamily="18" charset="0"/>
                <a:cs typeface="Times New Roman" panose="02020603050405020304" pitchFamily="18" charset="0"/>
              </a:rPr>
              <a:t>Mang hình một chú cóc đang ngồi đợi trời mưa giữa mênh mông biển khơi, hòn Con Cóc được xem là tuyệt tác của thiên nhiên cho vịnh Hạ Long.</a:t>
            </a:r>
            <a:endParaRPr lang="en-US" sz="1200"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27</a:t>
            </a:fld>
            <a:endParaRPr lang="en-US"/>
          </a:p>
        </p:txBody>
      </p:sp>
    </p:spTree>
    <p:extLst>
      <p:ext uri="{BB962C8B-B14F-4D97-AF65-F5344CB8AC3E}">
        <p14:creationId xmlns:p14="http://schemas.microsoft.com/office/powerpoint/2010/main" val="538453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7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80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769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8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50149531"/>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62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35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6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68964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35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77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2024/9/1</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endParaRPr>
          </a:p>
        </p:txBody>
      </p:sp>
    </p:spTree>
    <p:extLst>
      <p:ext uri="{BB962C8B-B14F-4D97-AF65-F5344CB8AC3E}">
        <p14:creationId xmlns:p14="http://schemas.microsoft.com/office/powerpoint/2010/main" val="140975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8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281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4232556975"/>
      </p:ext>
    </p:extLst>
  </p:cSld>
  <p:clrMap bg1="lt1" tx1="dk1" bg2="lt2" tx2="dk2" accent1="accent1" accent2="accent2" accent3="accent3" accent4="accent4" accent5="accent5" accent6="accent6" hlink="hlink" folHlink="folHlink"/>
  <p:sldLayoutIdLst>
    <p:sldLayoutId id="214748367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6315" y="168442"/>
            <a:ext cx="5728987" cy="1806304"/>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4" name="Rectangles 1">
            <a:extLst>
              <a:ext uri="{FF2B5EF4-FFF2-40B4-BE49-F238E27FC236}">
                <a16:creationId xmlns:a16="http://schemas.microsoft.com/office/drawing/2014/main" id="{2886FB0F-7052-E5A9-881B-826E36439555}"/>
              </a:ext>
            </a:extLst>
          </p:cNvPr>
          <p:cNvSpPr/>
          <p:nvPr/>
        </p:nvSpPr>
        <p:spPr>
          <a:xfrm>
            <a:off x="3455118" y="409016"/>
            <a:ext cx="4078605" cy="1477328"/>
          </a:xfrm>
          <a:prstGeom prst="rect">
            <a:avLst/>
          </a:prstGeom>
          <a:noFill/>
          <a:ln>
            <a:noFill/>
          </a:ln>
        </p:spPr>
        <p:txBody>
          <a:bodyPr wrap="square" rtlCol="0" anchor="t">
            <a:spAutoFit/>
          </a:bodyPr>
          <a:lstStyle/>
          <a:p>
            <a:pPr algn="ctr"/>
            <a:r>
              <a:rPr lang="en-US" altLang="zh-CN" sz="9000" b="1" dirty="0">
                <a:ln w="12700" cmpd="sng">
                  <a:solidFill>
                    <a:schemeClr val="accent4"/>
                  </a:solidFill>
                  <a:prstDash val="solid"/>
                </a:ln>
                <a:solidFill>
                  <a:srgbClr val="FF0000"/>
                </a:solidFill>
                <a:effectLst/>
                <a:latin typeface="UVN Banh Mi" charset="0"/>
                <a:cs typeface="UVN Banh Mi" charset="0"/>
              </a:rPr>
              <a:t>TIẾT 1</a:t>
            </a:r>
          </a:p>
        </p:txBody>
      </p:sp>
    </p:spTree>
    <p:extLst>
      <p:ext uri="{BB962C8B-B14F-4D97-AF65-F5344CB8AC3E}">
        <p14:creationId xmlns:p14="http://schemas.microsoft.com/office/powerpoint/2010/main" val="2136696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778567" y="660726"/>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prstClr val="black"/>
                </a:solidFill>
                <a:latin typeface="Cambria" panose="02040503050406030204" pitchFamily="18" charset="0"/>
                <a:ea typeface="Cambria" panose="02040503050406030204" pitchFamily="18" charset="0"/>
              </a:rPr>
              <a:t>B</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ài đọc được chia làm </a:t>
            </a:r>
            <a:r>
              <a:rPr kumimoji="0" lang="en-US" sz="5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5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đoạn? </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778567" y="1984475"/>
            <a:ext cx="1007691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đọc được chia làm </a:t>
            </a:r>
            <a:r>
              <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r>
              <a:rPr kumimoji="0" lang="vi-VN"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đoạn</a:t>
            </a:r>
            <a:endPar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90" y="1794510"/>
            <a:ext cx="11700510" cy="3160080"/>
          </a:xfrm>
          <a:prstGeom prst="rect">
            <a:avLst/>
          </a:prstGeom>
        </p:spPr>
      </p:pic>
      <p:pic>
        <p:nvPicPr>
          <p:cNvPr id="4" name="Picture 3"/>
          <p:cNvPicPr>
            <a:picLocks noChangeAspect="1"/>
          </p:cNvPicPr>
          <p:nvPr/>
        </p:nvPicPr>
        <p:blipFill>
          <a:blip r:embed="rId4"/>
          <a:stretch>
            <a:fillRect/>
          </a:stretch>
        </p:blipFill>
        <p:spPr>
          <a:xfrm>
            <a:off x="2468108" y="549867"/>
            <a:ext cx="7443861" cy="1072989"/>
          </a:xfrm>
          <a:prstGeom prst="rect">
            <a:avLst/>
          </a:prstGeom>
        </p:spPr>
      </p:pic>
      <p:sp>
        <p:nvSpPr>
          <p:cNvPr id="35" name="타원 39"/>
          <p:cNvSpPr/>
          <p:nvPr/>
        </p:nvSpPr>
        <p:spPr>
          <a:xfrm>
            <a:off x="697381" y="1653928"/>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1</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7" y="2644170"/>
            <a:ext cx="1128510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Vịnh Hạ Long là thắng cảnh có một không hai của đất nước ta. Trên một diện tích hẹp, mọc lên hàng nghìn đảo nhấp nhô khuất khúc như rồng chầu, phượng múa.</a:t>
            </a:r>
          </a:p>
        </p:txBody>
      </p:sp>
    </p:spTree>
    <p:extLst>
      <p:ext uri="{BB962C8B-B14F-4D97-AF65-F5344CB8AC3E}">
        <p14:creationId xmlns:p14="http://schemas.microsoft.com/office/powerpoint/2010/main" val="883854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4"/>
            <a:ext cx="11539942" cy="2074636"/>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290716" y="419592"/>
            <a:ext cx="754661" cy="685783"/>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2</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895034" y="708677"/>
            <a:ext cx="11285103" cy="1569660"/>
          </a:xfrm>
          <a:prstGeom prst="rect">
            <a:avLst/>
          </a:prstGeom>
        </p:spPr>
        <p:txBody>
          <a:bodyPr wrap="square">
            <a:spAutoFit/>
          </a:bodyPr>
          <a:lstStyle/>
          <a:p>
            <a:pPr lvl="0">
              <a:defRPr/>
            </a:pP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p:txBody>
      </p:sp>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486" y="2725579"/>
            <a:ext cx="10617200" cy="3877239"/>
          </a:xfrm>
          <a:prstGeom prst="rect">
            <a:avLst/>
          </a:prstGeom>
        </p:spPr>
      </p:pic>
      <p:sp>
        <p:nvSpPr>
          <p:cNvPr id="3" name="TextBox 2"/>
          <p:cNvSpPr txBox="1"/>
          <p:nvPr/>
        </p:nvSpPr>
        <p:spPr>
          <a:xfrm>
            <a:off x="1608382" y="3496676"/>
            <a:ext cx="10122737" cy="2677656"/>
          </a:xfrm>
          <a:prstGeom prst="rect">
            <a:avLst/>
          </a:prstGeom>
          <a:noFill/>
        </p:spPr>
        <p:txBody>
          <a:bodyPr wrap="square" rtlCol="0">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1532118" y="28235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670" y="1093867"/>
            <a:ext cx="11403330" cy="2335133"/>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4</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p>
        </p:txBody>
      </p:sp>
    </p:spTree>
    <p:extLst>
      <p:ext uri="{BB962C8B-B14F-4D97-AF65-F5344CB8AC3E}">
        <p14:creationId xmlns:p14="http://schemas.microsoft.com/office/powerpoint/2010/main" val="2535363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3"/>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4"/>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5"/>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22" name="Rectangle 21"/>
            <p:cNvSpPr/>
            <p:nvPr/>
          </p:nvSpPr>
          <p:spPr>
            <a:xfrm>
              <a:off x="2237549" y="1143302"/>
              <a:ext cx="849815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24" name="TextBox 23"/>
          <p:cNvSpPr txBox="1"/>
          <p:nvPr/>
        </p:nvSpPr>
        <p:spPr>
          <a:xfrm>
            <a:off x="886024" y="2977809"/>
            <a:ext cx="4298681"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ngăn khơi với lộng</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850604" y="3839780"/>
            <a:ext cx="4412510" cy="1200329"/>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nối mặt biển với chân trời</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p:cNvSpPr txBox="1"/>
          <p:nvPr/>
        </p:nvSpPr>
        <p:spPr>
          <a:xfrm>
            <a:off x="1297106" y="5105002"/>
            <a:ext cx="3698388"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lúc neo thuyền</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8" name="TextBox 17"/>
          <p:cNvSpPr txBox="1"/>
          <p:nvPr/>
        </p:nvSpPr>
        <p:spPr>
          <a:xfrm>
            <a:off x="6922244" y="3193030"/>
            <a:ext cx="3698388" cy="706755"/>
          </a:xfrm>
          <a:prstGeom prst="rect">
            <a:avLst/>
          </a:prstGeom>
          <a:noFill/>
        </p:spPr>
        <p:txBody>
          <a:bodyPr wrap="square" rtlCol="0">
            <a:spAutoFit/>
          </a:bodyPr>
          <a:lstStyle/>
          <a:p>
            <a:pPr lvl="0" algn="ctr">
              <a:defRPr/>
            </a:pPr>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phơi lưới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7187609" y="4374738"/>
            <a:ext cx="3040912" cy="1200329"/>
          </a:xfrm>
          <a:prstGeom prst="rect">
            <a:avLst/>
          </a:prstGeom>
          <a:noFill/>
        </p:spPr>
        <p:txBody>
          <a:bodyPr wrap="square" rtlCol="0">
            <a:spAutoFit/>
          </a:bodyPr>
          <a:lstStyle/>
          <a:p>
            <a:pPr lvl="0" algn="ctr">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Ô</a:t>
            </a: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 lão trầm tính</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4"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63"/>
          <p:cNvSpPr/>
          <p:nvPr/>
        </p:nvSpPr>
        <p:spPr>
          <a:xfrm rot="10800000">
            <a:off x="281421" y="2296631"/>
            <a:ext cx="11541981" cy="4359349"/>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457201" y="2688276"/>
            <a:ext cx="11068492" cy="1107996"/>
          </a:xfrm>
          <a:prstGeom prst="rect">
            <a:avLst/>
          </a:prstGeom>
        </p:spPr>
        <p:txBody>
          <a:bodyPr wrap="square">
            <a:spAutoFit/>
          </a:bodyPr>
          <a:lstStyle/>
          <a:p>
            <a:pPr lvl="0" algn="just">
              <a:defRPr/>
            </a:pP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Có</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chỗ</a:t>
            </a:r>
            <a:r>
              <a:rPr lang="en-US" sz="3300" i="1" dirty="0">
                <a:solidFill>
                  <a:srgbClr val="FF0000"/>
                </a:solidFill>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đảo</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dàn</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ra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thưa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thớt</a:t>
            </a:r>
            <a:r>
              <a:rPr lang="en-US" sz="3300" i="1" dirty="0">
                <a:latin typeface="Cambria" panose="02040503050406030204" pitchFamily="18" charset="0"/>
                <a:ea typeface="Cambria" panose="02040503050406030204" pitchFamily="18" charset="0"/>
              </a:rPr>
              <a:t>,</a:t>
            </a:r>
            <a:r>
              <a:rPr lang="en-US" sz="3300" i="1" dirty="0">
                <a:solidFill>
                  <a:srgbClr val="FF0000"/>
                </a:solidFill>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này</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với</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kia </a:t>
            </a:r>
            <a:r>
              <a:rPr lang="en-US" sz="3300" i="1" dirty="0" err="1">
                <a:latin typeface="Cambria" panose="02040503050406030204" pitchFamily="18" charset="0"/>
                <a:ea typeface="Cambria" panose="02040503050406030204" pitchFamily="18" charset="0"/>
              </a:rPr>
              <a:t>biệt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lập</a:t>
            </a:r>
            <a:r>
              <a:rPr lang="en-US" sz="3300" i="1" dirty="0">
                <a:latin typeface="Cambria" panose="02040503050406030204" pitchFamily="18" charset="0"/>
                <a:ea typeface="Cambria" panose="02040503050406030204" pitchFamily="18" charset="0"/>
              </a:rPr>
              <a:t>, xa </a:t>
            </a:r>
            <a:r>
              <a:rPr lang="en-US" sz="3300" i="1" dirty="0" err="1">
                <a:latin typeface="Cambria" panose="02040503050406030204" pitchFamily="18" charset="0"/>
                <a:ea typeface="Cambria" panose="02040503050406030204" pitchFamily="18" charset="0"/>
              </a:rPr>
              <a:t>trông</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như</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quân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cơ</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bày</a:t>
            </a:r>
            <a:r>
              <a:rPr lang="en-US" sz="3300" b="1" i="1" dirty="0">
                <a:latin typeface="Cambria" panose="02040503050406030204" pitchFamily="18" charset="0"/>
                <a:ea typeface="Cambria" panose="02040503050406030204" pitchFamily="18" charset="0"/>
              </a:rPr>
              <a:t> chon von </a:t>
            </a:r>
            <a:r>
              <a:rPr lang="en-US" sz="3300" i="1" dirty="0" err="1">
                <a:latin typeface="Cambria" panose="02040503050406030204" pitchFamily="18" charset="0"/>
                <a:ea typeface="Cambria" panose="02040503050406030204" pitchFamily="18" charset="0"/>
              </a:rPr>
              <a:t>trên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mặt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biển</a:t>
            </a:r>
            <a:r>
              <a:rPr lang="en-US" sz="3300" i="1" dirty="0">
                <a:latin typeface="Cambria" panose="02040503050406030204" pitchFamily="18" charset="0"/>
                <a:ea typeface="Cambria" panose="02040503050406030204" pitchFamily="18" charset="0"/>
              </a:rPr>
              <a:t>.” </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2078604" y="-416017"/>
            <a:ext cx="8116789" cy="3318082"/>
          </a:xfrm>
          <a:prstGeom prst="rect">
            <a:avLst/>
          </a:prstGeom>
        </p:spPr>
      </p:pic>
      <p:sp>
        <p:nvSpPr>
          <p:cNvPr id="6" name="Rectangle 5"/>
          <p:cNvSpPr/>
          <p:nvPr/>
        </p:nvSpPr>
        <p:spPr>
          <a:xfrm>
            <a:off x="2842750" y="626784"/>
            <a:ext cx="6747087"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vi-VN"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câu dài:</a:t>
            </a:r>
            <a:endPar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D16870-5ABF-D6FA-D2DF-284C4DF63438}"/>
              </a:ext>
            </a:extLst>
          </p:cNvPr>
          <p:cNvSpPr/>
          <p:nvPr/>
        </p:nvSpPr>
        <p:spPr>
          <a:xfrm>
            <a:off x="520996" y="4070508"/>
            <a:ext cx="11068492" cy="1815882"/>
          </a:xfrm>
          <a:prstGeom prst="rect">
            <a:avLst/>
          </a:prstGeom>
        </p:spPr>
        <p:txBody>
          <a:bodyPr wrap="square">
            <a:spAutoFit/>
          </a:bodyPr>
          <a:lstStyle/>
          <a:p>
            <a:pPr lvl="0" algn="just">
              <a:defRPr/>
            </a:pP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đôi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đang</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xòe</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chọi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nhau</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Chọi</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bề</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thế</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chênh</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bờ</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giếng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lão</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trầm</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tĩnh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câu</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a:t>
            </a:r>
            <a:r>
              <a:rPr lang="en-US" sz="2800" b="1" i="1" dirty="0">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Vọng</a:t>
            </a:r>
            <a:r>
              <a:rPr lang="en-US" sz="2800" i="1" dirty="0">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BBF5B777-BC71-C284-0B27-FECCC70A6E48}"/>
              </a:ext>
            </a:extLst>
          </p:cNvPr>
          <p:cNvCxnSpPr>
            <a:cxnSpLocks/>
          </p:cNvCxnSpPr>
          <p:nvPr/>
        </p:nvCxnSpPr>
        <p:spPr>
          <a:xfrm flipH="1">
            <a:off x="1926222" y="2803226"/>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4F7A254-9858-40EC-5AFA-4D84F50DA731}"/>
              </a:ext>
            </a:extLst>
          </p:cNvPr>
          <p:cNvCxnSpPr>
            <a:cxnSpLocks/>
          </p:cNvCxnSpPr>
          <p:nvPr/>
        </p:nvCxnSpPr>
        <p:spPr>
          <a:xfrm flipH="1">
            <a:off x="4410342" y="4104761"/>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A08E6A46-5B41-5E5C-7BCC-DFD05B00F437}"/>
              </a:ext>
            </a:extLst>
          </p:cNvPr>
          <p:cNvCxnSpPr>
            <a:cxnSpLocks/>
          </p:cNvCxnSpPr>
          <p:nvPr/>
        </p:nvCxnSpPr>
        <p:spPr>
          <a:xfrm flipH="1">
            <a:off x="10259652" y="4560025"/>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3835AFD-5DD6-4EDA-9354-AE31D8F59A68}"/>
              </a:ext>
            </a:extLst>
          </p:cNvPr>
          <p:cNvCxnSpPr>
            <a:cxnSpLocks/>
          </p:cNvCxnSpPr>
          <p:nvPr/>
        </p:nvCxnSpPr>
        <p:spPr>
          <a:xfrm flipH="1">
            <a:off x="9403348" y="4978449"/>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3"/>
            <a:ext cx="9910996" cy="1704155"/>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71486" y="3138784"/>
              <a:ext cx="3732697" cy="459000"/>
            </a:xfrm>
            <a:prstGeom prst="rect">
              <a:avLst/>
            </a:prstGeom>
            <a:noFill/>
          </p:spPr>
          <p:txBody>
            <a:bodyPr wrap="square" rtlCol="0">
              <a:spAutoFit/>
            </a:bodyPr>
            <a:lstStyle/>
            <a:p>
              <a:pPr marL="0" marR="0" algn="just">
                <a:lnSpc>
                  <a:spcPct val="150000"/>
                </a:lnSpc>
                <a:spcBef>
                  <a:spcPts val="0"/>
                </a:spcBef>
                <a:spcAft>
                  <a:spcPts val="0"/>
                </a:spcAft>
              </a:pPr>
              <a:r>
                <a:rPr lang="nl-NL"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 nhiều đoạn quanh co, gấp khúc.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khuất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khúc</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592052"/>
            </a:xfrm>
            <a:prstGeom prst="rect">
              <a:avLst/>
            </a:prstGeom>
            <a:noFill/>
          </p:spPr>
          <p:txBody>
            <a:bodyPr wrap="square" rtlCol="0">
              <a:spAutoFit/>
            </a:bodyPr>
            <a:lstStyle/>
            <a:p>
              <a:pPr marL="0" marR="0" algn="just">
                <a:spcBef>
                  <a:spcPts val="0"/>
                </a:spcBef>
                <a:spcAft>
                  <a:spcPts val="0"/>
                </a:spcAft>
              </a:pPr>
              <a:r>
                <a:rPr lang="nl-NL"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trơ trọi ở trên cao, không có chỗ dựa chắc chắn.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Chon von</a:t>
            </a:r>
          </a:p>
        </p:txBody>
      </p:sp>
    </p:spTree>
    <p:extLst>
      <p:ext uri="{BB962C8B-B14F-4D97-AF65-F5344CB8AC3E}">
        <p14:creationId xmlns:p14="http://schemas.microsoft.com/office/powerpoint/2010/main" val="338936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36231" y="3132187"/>
              <a:ext cx="3732697" cy="668446"/>
            </a:xfrm>
            <a:prstGeom prst="rect">
              <a:avLst/>
            </a:prstGeom>
            <a:noFill/>
          </p:spPr>
          <p:txBody>
            <a:bodyPr wrap="square" rtlCol="0">
              <a:spAutoFit/>
            </a:bodyPr>
            <a:lstStyle/>
            <a:p>
              <a:pPr rtl="0">
                <a:spcBef>
                  <a:spcPts val="0"/>
                </a:spcBef>
                <a:spcAft>
                  <a:spcPts val="500"/>
                </a:spcAft>
              </a:pPr>
              <a:r>
                <a:rPr lang="en-US" sz="3200" dirty="0">
                  <a:latin typeface="Cambria" panose="02040503050406030204" pitchFamily="18" charset="0"/>
                  <a:ea typeface="Cambria" panose="02040503050406030204" pitchFamily="18" charset="0"/>
                </a:rPr>
                <a:t>B</a:t>
              </a:r>
              <a:r>
                <a:rPr lang="vi-VN" sz="3200" b="0" i="0" u="none" strike="noStrike" dirty="0">
                  <a:effectLst/>
                  <a:latin typeface="Cambria" panose="02040503050406030204" pitchFamily="18" charset="0"/>
                  <a:ea typeface="Cambria" panose="02040503050406030204" pitchFamily="18" charset="0"/>
                </a:rPr>
                <a:t>ức thành dài và vững chắc. Khơi: vùng biển xa bờ.</a:t>
              </a:r>
              <a:endParaRPr lang="vi-VN" sz="4800" b="0" dirty="0">
                <a:effectLst/>
                <a:latin typeface="Cambria" panose="02040503050406030204" pitchFamily="18" charset="0"/>
                <a:ea typeface="Cambria" panose="020405030504060302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Trường</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thành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pic>
        <p:nvPicPr>
          <p:cNvPr id="4098" name="Picture 2" descr="Khám phá Vạn Lý Trường Thành - Di sản vĩ đại của Trung Quốc">
            <a:extLst>
              <a:ext uri="{FF2B5EF4-FFF2-40B4-BE49-F238E27FC236}">
                <a16:creationId xmlns:a16="http://schemas.microsoft.com/office/drawing/2014/main" id="{A49DF33F-4CE7-1915-788A-6DD15BD7EA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3507" y="3023190"/>
            <a:ext cx="6758763" cy="3379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504470" y="3244350"/>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Khơi</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gần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Lộng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897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pSp>
        <p:nvGrpSpPr>
          <p:cNvPr id="2" name="Group 1">
            <a:extLst>
              <a:ext uri="{FF2B5EF4-FFF2-40B4-BE49-F238E27FC236}">
                <a16:creationId xmlns:a16="http://schemas.microsoft.com/office/drawing/2014/main" id="{5478EF80-5F08-3159-A384-08D030C51400}"/>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B9178D56-5CD5-E459-4804-A611098E2C83}"/>
                </a:ext>
              </a:extLst>
            </p:cNvPr>
            <p:cNvGrpSpPr/>
            <p:nvPr/>
          </p:nvGrpSpPr>
          <p:grpSpPr>
            <a:xfrm>
              <a:off x="457200" y="1922318"/>
              <a:ext cx="5798127" cy="2389909"/>
              <a:chOff x="602672" y="2483427"/>
              <a:chExt cx="5922819" cy="2389909"/>
            </a:xfrm>
            <a:solidFill>
              <a:srgbClr val="FFFFCC"/>
            </a:solidFill>
          </p:grpSpPr>
          <p:sp>
            <p:nvSpPr>
              <p:cNvPr id="9" name="Rectangle: Rounded Corners 6">
                <a:extLst>
                  <a:ext uri="{FF2B5EF4-FFF2-40B4-BE49-F238E27FC236}">
                    <a16:creationId xmlns:a16="http://schemas.microsoft.com/office/drawing/2014/main" id="{14838A85-9096-BAE9-8856-429DD2B7E94A}"/>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endParaRPr lang="en-US" sz="3200" dirty="0">
                  <a:solidFill>
                    <a:prstClr val="black"/>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AF1BCA2-319F-EF65-2224-81F8C00EAEF0}"/>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1" name="Picture 10">
                <a:extLst>
                  <a:ext uri="{FF2B5EF4-FFF2-40B4-BE49-F238E27FC236}">
                    <a16:creationId xmlns:a16="http://schemas.microsoft.com/office/drawing/2014/main" id="{0342364B-6A93-BB91-5FA2-E761F2FC83F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grpSp>
        <p:sp>
          <p:nvSpPr>
            <p:cNvPr id="8" name="Rectangle: Rounded Corners 7">
              <a:extLst>
                <a:ext uri="{FF2B5EF4-FFF2-40B4-BE49-F238E27FC236}">
                  <a16:creationId xmlns:a16="http://schemas.microsoft.com/office/drawing/2014/main" id="{92D36212-59CD-A1A1-61F6-67616AC0C0AA}"/>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D4BA4B59-F99A-4586-E205-131A0E7CB2AA}"/>
              </a:ext>
            </a:extLst>
          </p:cNvPr>
          <p:cNvGrpSpPr/>
          <p:nvPr/>
        </p:nvGrpSpPr>
        <p:grpSpPr>
          <a:xfrm>
            <a:off x="5107877" y="3462652"/>
            <a:ext cx="6840681" cy="3152792"/>
            <a:chOff x="535741" y="1748982"/>
            <a:chExt cx="6840681" cy="3152791"/>
          </a:xfrm>
        </p:grpSpPr>
        <p:grpSp>
          <p:nvGrpSpPr>
            <p:cNvPr id="14" name="Group 13">
              <a:extLst>
                <a:ext uri="{FF2B5EF4-FFF2-40B4-BE49-F238E27FC236}">
                  <a16:creationId xmlns:a16="http://schemas.microsoft.com/office/drawing/2014/main" id="{7731C8CC-328C-926D-72C1-475E806496E6}"/>
                </a:ext>
              </a:extLst>
            </p:cNvPr>
            <p:cNvGrpSpPr/>
            <p:nvPr/>
          </p:nvGrpSpPr>
          <p:grpSpPr>
            <a:xfrm>
              <a:off x="535741" y="2511864"/>
              <a:ext cx="6840681" cy="2389909"/>
              <a:chOff x="5351318" y="4311147"/>
              <a:chExt cx="6840681" cy="2389909"/>
            </a:xfrm>
            <a:solidFill>
              <a:srgbClr val="FFFFCC"/>
            </a:solidFill>
          </p:grpSpPr>
          <p:sp>
            <p:nvSpPr>
              <p:cNvPr id="16" name="Rectangle: Rounded Corners 13">
                <a:extLst>
                  <a:ext uri="{FF2B5EF4-FFF2-40B4-BE49-F238E27FC236}">
                    <a16:creationId xmlns:a16="http://schemas.microsoft.com/office/drawing/2014/main" id="{2075AD2C-D465-633B-7E27-C84B0273DA51}"/>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7" name="Group 16">
                <a:extLst>
                  <a:ext uri="{FF2B5EF4-FFF2-40B4-BE49-F238E27FC236}">
                    <a16:creationId xmlns:a16="http://schemas.microsoft.com/office/drawing/2014/main" id="{2FDA5BBE-185A-9E00-F0FD-3E4DE1F355EB}"/>
                  </a:ext>
                </a:extLst>
              </p:cNvPr>
              <p:cNvGrpSpPr/>
              <p:nvPr/>
            </p:nvGrpSpPr>
            <p:grpSpPr>
              <a:xfrm>
                <a:off x="7848306" y="4505769"/>
                <a:ext cx="1916933" cy="698087"/>
                <a:chOff x="7938042" y="4498699"/>
                <a:chExt cx="2135833" cy="786591"/>
              </a:xfrm>
              <a:grpFill/>
            </p:grpSpPr>
            <p:pic>
              <p:nvPicPr>
                <p:cNvPr id="26" name="Picture 25" descr="Icon&#10;&#10;Description automatically generated">
                  <a:extLst>
                    <a:ext uri="{FF2B5EF4-FFF2-40B4-BE49-F238E27FC236}">
                      <a16:creationId xmlns:a16="http://schemas.microsoft.com/office/drawing/2014/main" id="{C8103CFA-6EFB-4DFB-C757-0B2EE4F70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7" name="Picture 26" descr="Icon&#10;&#10;Description automatically generated">
                  <a:extLst>
                    <a:ext uri="{FF2B5EF4-FFF2-40B4-BE49-F238E27FC236}">
                      <a16:creationId xmlns:a16="http://schemas.microsoft.com/office/drawing/2014/main" id="{DC33526E-F252-F734-9F98-E01C13233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C81731AF-E940-A481-5D05-4350D7ECA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a:extLst>
                  <a:ext uri="{FF2B5EF4-FFF2-40B4-BE49-F238E27FC236}">
                    <a16:creationId xmlns:a16="http://schemas.microsoft.com/office/drawing/2014/main" id="{AC3F0B54-5DCF-1AF8-F3F1-1F2A03786521}"/>
                  </a:ext>
                </a:extLst>
              </p:cNvPr>
              <p:cNvGrpSpPr/>
              <p:nvPr/>
            </p:nvGrpSpPr>
            <p:grpSpPr>
              <a:xfrm>
                <a:off x="7843282" y="5133562"/>
                <a:ext cx="1935526" cy="692431"/>
                <a:chOff x="7872868" y="4435004"/>
                <a:chExt cx="2216677" cy="790399"/>
              </a:xfrm>
              <a:grpFill/>
            </p:grpSpPr>
            <p:pic>
              <p:nvPicPr>
                <p:cNvPr id="23" name="Picture 22" descr="Icon&#10;&#10;Description automatically generated">
                  <a:extLst>
                    <a:ext uri="{FF2B5EF4-FFF2-40B4-BE49-F238E27FC236}">
                      <a16:creationId xmlns:a16="http://schemas.microsoft.com/office/drawing/2014/main" id="{407FF25E-9A55-3CC9-6390-1A2FA85BD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6558210F-6830-8E9E-9883-36091EBC4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0D3A4177-5625-A711-BE32-16E2DD718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a:extLst>
                  <a:ext uri="{FF2B5EF4-FFF2-40B4-BE49-F238E27FC236}">
                    <a16:creationId xmlns:a16="http://schemas.microsoft.com/office/drawing/2014/main" id="{8F48B231-9EC9-E642-3105-CA186D123DEE}"/>
                  </a:ext>
                </a:extLst>
              </p:cNvPr>
              <p:cNvGrpSpPr/>
              <p:nvPr/>
            </p:nvGrpSpPr>
            <p:grpSpPr>
              <a:xfrm>
                <a:off x="10125528" y="5659583"/>
                <a:ext cx="1915391" cy="682868"/>
                <a:chOff x="7935191" y="4561610"/>
                <a:chExt cx="2134115" cy="769441"/>
              </a:xfrm>
              <a:grpFill/>
            </p:grpSpPr>
            <p:pic>
              <p:nvPicPr>
                <p:cNvPr id="20" name="Picture 19" descr="Icon&#10;&#10;Description automatically generated">
                  <a:extLst>
                    <a:ext uri="{FF2B5EF4-FFF2-40B4-BE49-F238E27FC236}">
                      <a16:creationId xmlns:a16="http://schemas.microsoft.com/office/drawing/2014/main" id="{673647F6-5CE3-1465-90A9-B32BD39B4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E65DB22E-4A30-A911-2947-E084FA561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8EB16B95-9513-5A85-EEB4-E70CC09DD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5" name="Rectangle: Rounded Corners 14">
              <a:extLst>
                <a:ext uri="{FF2B5EF4-FFF2-40B4-BE49-F238E27FC236}">
                  <a16:creationId xmlns:a16="http://schemas.microsoft.com/office/drawing/2014/main" id="{7DB11217-8822-6C74-3D5B-339881DF8941}"/>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9" name="Rectangle: Rounded Corners 26">
            <a:extLst>
              <a:ext uri="{FF2B5EF4-FFF2-40B4-BE49-F238E27FC236}">
                <a16:creationId xmlns:a16="http://schemas.microsoft.com/office/drawing/2014/main" id="{FD1CD9D5-FAAB-4DDA-4EEC-5EF5C89B4D69}"/>
              </a:ext>
            </a:extLst>
          </p:cNvPr>
          <p:cNvSpPr/>
          <p:nvPr/>
        </p:nvSpPr>
        <p:spPr>
          <a:xfrm>
            <a:off x="5673735" y="323603"/>
            <a:ext cx="5649940" cy="835480"/>
          </a:xfrm>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 name="connsiteX0" fmla="*/ 0 w 5649940"/>
              <a:gd name="connsiteY0" fmla="*/ 316471 h 835480"/>
              <a:gd name="connsiteX1" fmla="*/ 316471 w 5649940"/>
              <a:gd name="connsiteY1" fmla="*/ 0 h 835480"/>
              <a:gd name="connsiteX2" fmla="*/ 1043936 w 5649940"/>
              <a:gd name="connsiteY2" fmla="*/ 0 h 835480"/>
              <a:gd name="connsiteX3" fmla="*/ 1520551 w 5649940"/>
              <a:gd name="connsiteY3" fmla="*/ 0 h 835480"/>
              <a:gd name="connsiteX4" fmla="*/ 2097505 w 5649940"/>
              <a:gd name="connsiteY4" fmla="*/ 0 h 835480"/>
              <a:gd name="connsiteX5" fmla="*/ 2724630 w 5649940"/>
              <a:gd name="connsiteY5" fmla="*/ 0 h 835480"/>
              <a:gd name="connsiteX6" fmla="*/ 3301585 w 5649940"/>
              <a:gd name="connsiteY6" fmla="*/ 0 h 835480"/>
              <a:gd name="connsiteX7" fmla="*/ 4029050 w 5649940"/>
              <a:gd name="connsiteY7" fmla="*/ 0 h 835480"/>
              <a:gd name="connsiteX8" fmla="*/ 450566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806684 w 5649940"/>
              <a:gd name="connsiteY13" fmla="*/ 835480 h 835480"/>
              <a:gd name="connsiteX14" fmla="*/ 4179559 w 5649940"/>
              <a:gd name="connsiteY14" fmla="*/ 835480 h 835480"/>
              <a:gd name="connsiteX15" fmla="*/ 3652775 w 5649940"/>
              <a:gd name="connsiteY15" fmla="*/ 835480 h 835480"/>
              <a:gd name="connsiteX16" fmla="*/ 2975480 w 5649940"/>
              <a:gd name="connsiteY16" fmla="*/ 835480 h 835480"/>
              <a:gd name="connsiteX17" fmla="*/ 2448695 w 5649940"/>
              <a:gd name="connsiteY17" fmla="*/ 835480 h 835480"/>
              <a:gd name="connsiteX18" fmla="*/ 1771400 w 5649940"/>
              <a:gd name="connsiteY18" fmla="*/ 835480 h 835480"/>
              <a:gd name="connsiteX19" fmla="*/ 109410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1"/>
                </a:moveTo>
                <a:cubicBezTo>
                  <a:pt x="-18824" y="84059"/>
                  <a:pt x="124177" y="12194"/>
                  <a:pt x="316471" y="0"/>
                </a:cubicBezTo>
                <a:cubicBezTo>
                  <a:pt x="496626" y="3982"/>
                  <a:pt x="622731" y="1388"/>
                  <a:pt x="793086" y="0"/>
                </a:cubicBezTo>
                <a:cubicBezTo>
                  <a:pt x="958102" y="5904"/>
                  <a:pt x="1105252" y="24382"/>
                  <a:pt x="1319871" y="0"/>
                </a:cubicBezTo>
                <a:cubicBezTo>
                  <a:pt x="1548990" y="-33721"/>
                  <a:pt x="1740925" y="47502"/>
                  <a:pt x="1896825" y="0"/>
                </a:cubicBezTo>
                <a:cubicBezTo>
                  <a:pt x="2014731" y="-52426"/>
                  <a:pt x="2310082" y="40189"/>
                  <a:pt x="2523950" y="0"/>
                </a:cubicBezTo>
                <a:cubicBezTo>
                  <a:pt x="2765702" y="-7038"/>
                  <a:pt x="2913885" y="30802"/>
                  <a:pt x="3201245" y="0"/>
                </a:cubicBezTo>
                <a:cubicBezTo>
                  <a:pt x="3485601" y="13390"/>
                  <a:pt x="3637138" y="-27474"/>
                  <a:pt x="3928710" y="0"/>
                </a:cubicBezTo>
                <a:cubicBezTo>
                  <a:pt x="4188817" y="-831"/>
                  <a:pt x="4254051" y="46"/>
                  <a:pt x="4455494" y="0"/>
                </a:cubicBezTo>
                <a:cubicBezTo>
                  <a:pt x="4693892" y="-36138"/>
                  <a:pt x="4915034" y="74557"/>
                  <a:pt x="5333469" y="0"/>
                </a:cubicBezTo>
                <a:cubicBezTo>
                  <a:pt x="5489037" y="12907"/>
                  <a:pt x="5600233" y="171700"/>
                  <a:pt x="5649940" y="316471"/>
                </a:cubicBezTo>
                <a:cubicBezTo>
                  <a:pt x="5641981" y="401220"/>
                  <a:pt x="5650608" y="443987"/>
                  <a:pt x="5649940" y="519009"/>
                </a:cubicBezTo>
                <a:cubicBezTo>
                  <a:pt x="5648733" y="710337"/>
                  <a:pt x="5545901" y="796296"/>
                  <a:pt x="5333469" y="835480"/>
                </a:cubicBezTo>
                <a:cubicBezTo>
                  <a:pt x="5112079" y="811471"/>
                  <a:pt x="4934186" y="848486"/>
                  <a:pt x="4656174" y="835480"/>
                </a:cubicBezTo>
                <a:cubicBezTo>
                  <a:pt x="4400264" y="847867"/>
                  <a:pt x="4333388" y="834468"/>
                  <a:pt x="4079220" y="835480"/>
                </a:cubicBezTo>
                <a:cubicBezTo>
                  <a:pt x="3823279" y="832353"/>
                  <a:pt x="3830867" y="828889"/>
                  <a:pt x="3602605" y="835480"/>
                </a:cubicBezTo>
                <a:cubicBezTo>
                  <a:pt x="3379229" y="851568"/>
                  <a:pt x="3199294" y="828195"/>
                  <a:pt x="3075820" y="835480"/>
                </a:cubicBezTo>
                <a:cubicBezTo>
                  <a:pt x="2963358" y="878913"/>
                  <a:pt x="2801095" y="861090"/>
                  <a:pt x="2498865" y="835480"/>
                </a:cubicBezTo>
                <a:cubicBezTo>
                  <a:pt x="2243300" y="789853"/>
                  <a:pt x="2041993" y="798420"/>
                  <a:pt x="1921910" y="835480"/>
                </a:cubicBezTo>
                <a:cubicBezTo>
                  <a:pt x="1805290" y="830571"/>
                  <a:pt x="1669719" y="813190"/>
                  <a:pt x="1395126" y="835480"/>
                </a:cubicBezTo>
                <a:cubicBezTo>
                  <a:pt x="1200328" y="835214"/>
                  <a:pt x="812642" y="825760"/>
                  <a:pt x="316471" y="835480"/>
                </a:cubicBezTo>
                <a:cubicBezTo>
                  <a:pt x="133743" y="882239"/>
                  <a:pt x="-31816" y="667987"/>
                  <a:pt x="0" y="519009"/>
                </a:cubicBezTo>
                <a:cubicBezTo>
                  <a:pt x="-2489" y="429873"/>
                  <a:pt x="10282" y="402136"/>
                  <a:pt x="0" y="316471"/>
                </a:cubicBezTo>
                <a:close/>
              </a:path>
              <a:path w="5649940" h="835480" stroke="0" extrusionOk="0">
                <a:moveTo>
                  <a:pt x="0" y="316471"/>
                </a:moveTo>
                <a:cubicBezTo>
                  <a:pt x="-29931" y="109405"/>
                  <a:pt x="172333" y="46551"/>
                  <a:pt x="316471" y="0"/>
                </a:cubicBezTo>
                <a:cubicBezTo>
                  <a:pt x="678726" y="-23288"/>
                  <a:pt x="782812" y="-38342"/>
                  <a:pt x="1043936" y="0"/>
                </a:cubicBezTo>
                <a:cubicBezTo>
                  <a:pt x="1307723" y="28403"/>
                  <a:pt x="1338582" y="-8125"/>
                  <a:pt x="1520551" y="0"/>
                </a:cubicBezTo>
                <a:cubicBezTo>
                  <a:pt x="1726260" y="-4230"/>
                  <a:pt x="1868255" y="20992"/>
                  <a:pt x="2097505" y="0"/>
                </a:cubicBezTo>
                <a:cubicBezTo>
                  <a:pt x="2363785" y="4008"/>
                  <a:pt x="2537364" y="2548"/>
                  <a:pt x="2724630" y="0"/>
                </a:cubicBezTo>
                <a:cubicBezTo>
                  <a:pt x="2945248" y="32924"/>
                  <a:pt x="3031097" y="-10301"/>
                  <a:pt x="3301585" y="0"/>
                </a:cubicBezTo>
                <a:cubicBezTo>
                  <a:pt x="3568612" y="-866"/>
                  <a:pt x="3682411" y="29578"/>
                  <a:pt x="4029050" y="0"/>
                </a:cubicBezTo>
                <a:cubicBezTo>
                  <a:pt x="4377040" y="-23692"/>
                  <a:pt x="4378583" y="-18491"/>
                  <a:pt x="4505664" y="0"/>
                </a:cubicBezTo>
                <a:cubicBezTo>
                  <a:pt x="4622430" y="-25753"/>
                  <a:pt x="5147394" y="41785"/>
                  <a:pt x="5333469" y="0"/>
                </a:cubicBezTo>
                <a:cubicBezTo>
                  <a:pt x="5534156" y="-23336"/>
                  <a:pt x="5637255" y="139913"/>
                  <a:pt x="5649940" y="316471"/>
                </a:cubicBezTo>
                <a:cubicBezTo>
                  <a:pt x="5652517" y="360521"/>
                  <a:pt x="5649248" y="427806"/>
                  <a:pt x="5649940" y="519009"/>
                </a:cubicBezTo>
                <a:cubicBezTo>
                  <a:pt x="5692204" y="728355"/>
                  <a:pt x="5510177" y="830208"/>
                  <a:pt x="5333469" y="835480"/>
                </a:cubicBezTo>
                <a:cubicBezTo>
                  <a:pt x="5126299" y="836237"/>
                  <a:pt x="4963900" y="859771"/>
                  <a:pt x="4806684" y="835480"/>
                </a:cubicBezTo>
                <a:cubicBezTo>
                  <a:pt x="4657142" y="810962"/>
                  <a:pt x="4391398" y="848425"/>
                  <a:pt x="4179559" y="835480"/>
                </a:cubicBezTo>
                <a:cubicBezTo>
                  <a:pt x="3963994" y="791297"/>
                  <a:pt x="3827504" y="796429"/>
                  <a:pt x="3652775" y="835480"/>
                </a:cubicBezTo>
                <a:cubicBezTo>
                  <a:pt x="3468174" y="866487"/>
                  <a:pt x="3345897" y="819256"/>
                  <a:pt x="2975480" y="835480"/>
                </a:cubicBezTo>
                <a:cubicBezTo>
                  <a:pt x="2636667" y="869121"/>
                  <a:pt x="2707686" y="844742"/>
                  <a:pt x="2448695" y="835480"/>
                </a:cubicBezTo>
                <a:cubicBezTo>
                  <a:pt x="2183611" y="832062"/>
                  <a:pt x="2081263" y="801683"/>
                  <a:pt x="1771400" y="835480"/>
                </a:cubicBezTo>
                <a:cubicBezTo>
                  <a:pt x="1432146" y="895725"/>
                  <a:pt x="1240541" y="817341"/>
                  <a:pt x="1094106" y="835480"/>
                </a:cubicBezTo>
                <a:cubicBezTo>
                  <a:pt x="936604" y="857474"/>
                  <a:pt x="705647" y="817350"/>
                  <a:pt x="316471" y="835480"/>
                </a:cubicBezTo>
                <a:cubicBezTo>
                  <a:pt x="144491" y="843461"/>
                  <a:pt x="1808" y="715700"/>
                  <a:pt x="0" y="519009"/>
                </a:cubicBezTo>
                <a:cubicBezTo>
                  <a:pt x="15886" y="451044"/>
                  <a:pt x="-10022" y="379705"/>
                  <a:pt x="0" y="316471"/>
                </a:cubicBezTo>
                <a:close/>
              </a:path>
              <a:path w="5649940" h="835480" fill="none" stroke="0" extrusionOk="0">
                <a:moveTo>
                  <a:pt x="0" y="316471"/>
                </a:moveTo>
                <a:cubicBezTo>
                  <a:pt x="-24889" y="107984"/>
                  <a:pt x="119135" y="17178"/>
                  <a:pt x="316471" y="0"/>
                </a:cubicBezTo>
                <a:cubicBezTo>
                  <a:pt x="506142" y="-39625"/>
                  <a:pt x="665291" y="31817"/>
                  <a:pt x="793086" y="0"/>
                </a:cubicBezTo>
                <a:cubicBezTo>
                  <a:pt x="940173" y="-13631"/>
                  <a:pt x="1075961" y="38"/>
                  <a:pt x="1319871" y="0"/>
                </a:cubicBezTo>
                <a:cubicBezTo>
                  <a:pt x="1552063" y="-18006"/>
                  <a:pt x="1748744" y="7933"/>
                  <a:pt x="1896825" y="0"/>
                </a:cubicBezTo>
                <a:cubicBezTo>
                  <a:pt x="2029251" y="-49212"/>
                  <a:pt x="2280367" y="24745"/>
                  <a:pt x="2523950" y="0"/>
                </a:cubicBezTo>
                <a:cubicBezTo>
                  <a:pt x="2761978" y="-14760"/>
                  <a:pt x="2933020" y="21529"/>
                  <a:pt x="3201245" y="0"/>
                </a:cubicBezTo>
                <a:cubicBezTo>
                  <a:pt x="3482573" y="795"/>
                  <a:pt x="3696805" y="17930"/>
                  <a:pt x="3928710" y="0"/>
                </a:cubicBezTo>
                <a:cubicBezTo>
                  <a:pt x="4188178" y="7070"/>
                  <a:pt x="4249828" y="-5810"/>
                  <a:pt x="4455494" y="0"/>
                </a:cubicBezTo>
                <a:cubicBezTo>
                  <a:pt x="4669284" y="-10357"/>
                  <a:pt x="4981200" y="36440"/>
                  <a:pt x="5333469" y="0"/>
                </a:cubicBezTo>
                <a:cubicBezTo>
                  <a:pt x="5486497" y="34316"/>
                  <a:pt x="5621901" y="158295"/>
                  <a:pt x="5649940" y="316471"/>
                </a:cubicBezTo>
                <a:cubicBezTo>
                  <a:pt x="5641527" y="401564"/>
                  <a:pt x="5653139" y="439659"/>
                  <a:pt x="5649940" y="519009"/>
                </a:cubicBezTo>
                <a:cubicBezTo>
                  <a:pt x="5668017" y="714149"/>
                  <a:pt x="5526331" y="817242"/>
                  <a:pt x="5333469" y="835480"/>
                </a:cubicBezTo>
                <a:cubicBezTo>
                  <a:pt x="5077771" y="845658"/>
                  <a:pt x="4888326" y="809989"/>
                  <a:pt x="4656174" y="835480"/>
                </a:cubicBezTo>
                <a:cubicBezTo>
                  <a:pt x="4385662" y="828056"/>
                  <a:pt x="4341793" y="827272"/>
                  <a:pt x="4079220" y="835480"/>
                </a:cubicBezTo>
                <a:cubicBezTo>
                  <a:pt x="3819183" y="831965"/>
                  <a:pt x="3829512" y="828046"/>
                  <a:pt x="3602605" y="835480"/>
                </a:cubicBezTo>
                <a:cubicBezTo>
                  <a:pt x="3379907" y="837535"/>
                  <a:pt x="3179370" y="814273"/>
                  <a:pt x="3075820" y="835480"/>
                </a:cubicBezTo>
                <a:cubicBezTo>
                  <a:pt x="2955217" y="881769"/>
                  <a:pt x="2768305" y="868213"/>
                  <a:pt x="2498865" y="835480"/>
                </a:cubicBezTo>
                <a:cubicBezTo>
                  <a:pt x="2209157" y="815143"/>
                  <a:pt x="2073999" y="819277"/>
                  <a:pt x="1921910" y="835480"/>
                </a:cubicBezTo>
                <a:cubicBezTo>
                  <a:pt x="1822834" y="844243"/>
                  <a:pt x="1654196" y="831123"/>
                  <a:pt x="1395126" y="835480"/>
                </a:cubicBezTo>
                <a:cubicBezTo>
                  <a:pt x="1128574" y="796440"/>
                  <a:pt x="746780" y="736362"/>
                  <a:pt x="316471" y="835480"/>
                </a:cubicBezTo>
                <a:cubicBezTo>
                  <a:pt x="144045" y="869254"/>
                  <a:pt x="-20963" y="689960"/>
                  <a:pt x="0" y="519009"/>
                </a:cubicBezTo>
                <a:cubicBezTo>
                  <a:pt x="-5625" y="424879"/>
                  <a:pt x="11218" y="403103"/>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1"/>
                        </a:moveTo>
                        <a:cubicBezTo>
                          <a:pt x="-24201" y="122723"/>
                          <a:pt x="102757" y="8172"/>
                          <a:pt x="316471" y="0"/>
                        </a:cubicBezTo>
                        <a:cubicBezTo>
                          <a:pt x="507293" y="-23097"/>
                          <a:pt x="649093" y="4709"/>
                          <a:pt x="793086" y="0"/>
                        </a:cubicBezTo>
                        <a:cubicBezTo>
                          <a:pt x="937079" y="-4709"/>
                          <a:pt x="1090480" y="23422"/>
                          <a:pt x="1319871" y="0"/>
                        </a:cubicBezTo>
                        <a:cubicBezTo>
                          <a:pt x="1549263" y="-23422"/>
                          <a:pt x="1753796" y="23922"/>
                          <a:pt x="1896825" y="0"/>
                        </a:cubicBezTo>
                        <a:cubicBezTo>
                          <a:pt x="2039854" y="-23922"/>
                          <a:pt x="2265255" y="10335"/>
                          <a:pt x="2523950" y="0"/>
                        </a:cubicBezTo>
                        <a:cubicBezTo>
                          <a:pt x="2782646" y="-10335"/>
                          <a:pt x="2922490" y="10988"/>
                          <a:pt x="3201245" y="0"/>
                        </a:cubicBezTo>
                        <a:cubicBezTo>
                          <a:pt x="3480000" y="-10988"/>
                          <a:pt x="3662019" y="-10206"/>
                          <a:pt x="3928710" y="0"/>
                        </a:cubicBezTo>
                        <a:cubicBezTo>
                          <a:pt x="4195402" y="10206"/>
                          <a:pt x="4245333" y="-6315"/>
                          <a:pt x="4455494" y="0"/>
                        </a:cubicBezTo>
                        <a:cubicBezTo>
                          <a:pt x="4665655" y="6315"/>
                          <a:pt x="4953374" y="28162"/>
                          <a:pt x="5333469" y="0"/>
                        </a:cubicBezTo>
                        <a:cubicBezTo>
                          <a:pt x="5474678" y="6532"/>
                          <a:pt x="5635679" y="174525"/>
                          <a:pt x="5649940" y="316471"/>
                        </a:cubicBezTo>
                        <a:cubicBezTo>
                          <a:pt x="5643829" y="397825"/>
                          <a:pt x="5658288" y="440342"/>
                          <a:pt x="5649940" y="519009"/>
                        </a:cubicBezTo>
                        <a:cubicBezTo>
                          <a:pt x="5680844" y="683482"/>
                          <a:pt x="5514655" y="823255"/>
                          <a:pt x="5333469" y="835480"/>
                        </a:cubicBezTo>
                        <a:cubicBezTo>
                          <a:pt x="5080458" y="828084"/>
                          <a:pt x="4917665" y="836326"/>
                          <a:pt x="4656174" y="835480"/>
                        </a:cubicBezTo>
                        <a:cubicBezTo>
                          <a:pt x="4394684" y="834634"/>
                          <a:pt x="4337072" y="838750"/>
                          <a:pt x="4079220" y="835480"/>
                        </a:cubicBezTo>
                        <a:cubicBezTo>
                          <a:pt x="3821368" y="832210"/>
                          <a:pt x="3831090" y="829043"/>
                          <a:pt x="3602605" y="835480"/>
                        </a:cubicBezTo>
                        <a:cubicBezTo>
                          <a:pt x="3374120" y="841917"/>
                          <a:pt x="3182231" y="828269"/>
                          <a:pt x="3075820" y="835480"/>
                        </a:cubicBezTo>
                        <a:cubicBezTo>
                          <a:pt x="2969410" y="842691"/>
                          <a:pt x="2763907" y="864206"/>
                          <a:pt x="2498865" y="835480"/>
                        </a:cubicBezTo>
                        <a:cubicBezTo>
                          <a:pt x="2233823" y="806754"/>
                          <a:pt x="2050120" y="827989"/>
                          <a:pt x="1921910" y="835480"/>
                        </a:cubicBezTo>
                        <a:cubicBezTo>
                          <a:pt x="1793700" y="842971"/>
                          <a:pt x="1640431" y="829816"/>
                          <a:pt x="1395126" y="835480"/>
                        </a:cubicBezTo>
                        <a:cubicBezTo>
                          <a:pt x="1149821" y="841144"/>
                          <a:pt x="808062" y="784387"/>
                          <a:pt x="316471" y="835480"/>
                        </a:cubicBezTo>
                        <a:cubicBezTo>
                          <a:pt x="165213" y="864811"/>
                          <a:pt x="-11233" y="695479"/>
                          <a:pt x="0" y="519009"/>
                        </a:cubicBezTo>
                        <a:cubicBezTo>
                          <a:pt x="-1867" y="427432"/>
                          <a:pt x="9000" y="399876"/>
                          <a:pt x="0" y="316471"/>
                        </a:cubicBezTo>
                        <a:close/>
                      </a:path>
                      <a:path w="5649940" h="835480" stroke="0" extrusionOk="0">
                        <a:moveTo>
                          <a:pt x="0" y="316471"/>
                        </a:moveTo>
                        <a:cubicBezTo>
                          <a:pt x="-823" y="124078"/>
                          <a:pt x="160796" y="10507"/>
                          <a:pt x="316471" y="0"/>
                        </a:cubicBezTo>
                        <a:cubicBezTo>
                          <a:pt x="660249" y="-35733"/>
                          <a:pt x="778964" y="-28275"/>
                          <a:pt x="1043936" y="0"/>
                        </a:cubicBezTo>
                        <a:cubicBezTo>
                          <a:pt x="1308908" y="28275"/>
                          <a:pt x="1335689" y="-4303"/>
                          <a:pt x="1520551" y="0"/>
                        </a:cubicBezTo>
                        <a:cubicBezTo>
                          <a:pt x="1705413" y="4303"/>
                          <a:pt x="1872035" y="15875"/>
                          <a:pt x="2097505" y="0"/>
                        </a:cubicBezTo>
                        <a:cubicBezTo>
                          <a:pt x="2322975" y="-15875"/>
                          <a:pt x="2505672" y="-9046"/>
                          <a:pt x="2724630" y="0"/>
                        </a:cubicBezTo>
                        <a:cubicBezTo>
                          <a:pt x="2943589" y="9046"/>
                          <a:pt x="3041642" y="-7871"/>
                          <a:pt x="3301585" y="0"/>
                        </a:cubicBezTo>
                        <a:cubicBezTo>
                          <a:pt x="3561529" y="7871"/>
                          <a:pt x="3681456" y="25492"/>
                          <a:pt x="4029050" y="0"/>
                        </a:cubicBezTo>
                        <a:cubicBezTo>
                          <a:pt x="4376645" y="-25492"/>
                          <a:pt x="4377328" y="-18151"/>
                          <a:pt x="4505664" y="0"/>
                        </a:cubicBezTo>
                        <a:cubicBezTo>
                          <a:pt x="4634000" y="18151"/>
                          <a:pt x="5147647" y="23877"/>
                          <a:pt x="5333469" y="0"/>
                        </a:cubicBezTo>
                        <a:cubicBezTo>
                          <a:pt x="5513529" y="593"/>
                          <a:pt x="5651295" y="135464"/>
                          <a:pt x="5649940" y="316471"/>
                        </a:cubicBezTo>
                        <a:cubicBezTo>
                          <a:pt x="5655333" y="362787"/>
                          <a:pt x="5641383" y="425311"/>
                          <a:pt x="5649940" y="519009"/>
                        </a:cubicBezTo>
                        <a:cubicBezTo>
                          <a:pt x="5661885" y="726740"/>
                          <a:pt x="5516785" y="825632"/>
                          <a:pt x="5333469" y="835480"/>
                        </a:cubicBezTo>
                        <a:cubicBezTo>
                          <a:pt x="5120161" y="815322"/>
                          <a:pt x="4977595" y="837235"/>
                          <a:pt x="4806684" y="835480"/>
                        </a:cubicBezTo>
                        <a:cubicBezTo>
                          <a:pt x="4635774" y="833725"/>
                          <a:pt x="4380664" y="849846"/>
                          <a:pt x="4179559" y="835480"/>
                        </a:cubicBezTo>
                        <a:cubicBezTo>
                          <a:pt x="3978455" y="821114"/>
                          <a:pt x="3827054" y="820459"/>
                          <a:pt x="3652775" y="835480"/>
                        </a:cubicBezTo>
                        <a:cubicBezTo>
                          <a:pt x="3478496" y="850501"/>
                          <a:pt x="3308516" y="803792"/>
                          <a:pt x="2975480" y="835480"/>
                        </a:cubicBezTo>
                        <a:cubicBezTo>
                          <a:pt x="2642444" y="867168"/>
                          <a:pt x="2710039" y="831335"/>
                          <a:pt x="2448695" y="835480"/>
                        </a:cubicBezTo>
                        <a:cubicBezTo>
                          <a:pt x="2187351" y="839625"/>
                          <a:pt x="2087590" y="803928"/>
                          <a:pt x="1771400" y="835480"/>
                        </a:cubicBezTo>
                        <a:cubicBezTo>
                          <a:pt x="1455210" y="867032"/>
                          <a:pt x="1268760" y="805052"/>
                          <a:pt x="1094106" y="835480"/>
                        </a:cubicBezTo>
                        <a:cubicBezTo>
                          <a:pt x="919452" y="865908"/>
                          <a:pt x="697504" y="857669"/>
                          <a:pt x="316471" y="835480"/>
                        </a:cubicBezTo>
                        <a:cubicBezTo>
                          <a:pt x="155878" y="837778"/>
                          <a:pt x="-8140" y="691728"/>
                          <a:pt x="0" y="519009"/>
                        </a:cubicBezTo>
                        <a:cubicBezTo>
                          <a:pt x="6245" y="460378"/>
                          <a:pt x="-4754" y="372648"/>
                          <a:pt x="0" y="3164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400" b="1" dirty="0" err="1">
                <a:solidFill>
                  <a:srgbClr val="7030A0"/>
                </a:solidFill>
                <a:latin typeface="Calibri" panose="020F0502020204030204" pitchFamily="34" charset="0"/>
                <a:cs typeface="Calibri" panose="020F0502020204030204" pitchFamily="34" charset="0"/>
              </a:rPr>
              <a:t>Luyện</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đọc</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trong</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nhóm</a:t>
            </a:r>
            <a:endParaRPr lang="en-US" sz="4400" b="1" dirty="0">
              <a:solidFill>
                <a:srgbClr val="7030A0"/>
              </a:solidFill>
              <a:latin typeface="Calibri" panose="020F0502020204030204" pitchFamily="34" charset="0"/>
              <a:cs typeface="Calibri" panose="020F0502020204030204" pitchFamily="34" charset="0"/>
            </a:endParaRPr>
          </a:p>
        </p:txBody>
      </p:sp>
      <p:pic>
        <p:nvPicPr>
          <p:cNvPr id="30" name="Graphic 29">
            <a:extLst>
              <a:ext uri="{FF2B5EF4-FFF2-40B4-BE49-F238E27FC236}">
                <a16:creationId xmlns:a16="http://schemas.microsoft.com/office/drawing/2014/main" id="{5D75CDEC-F759-7B99-FD57-364B04C06E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pic>
        <p:nvPicPr>
          <p:cNvPr id="46" name="Picture 45"/>
          <p:cNvPicPr>
            <a:picLocks noChangeAspect="1"/>
          </p:cNvPicPr>
          <p:nvPr/>
        </p:nvPicPr>
        <p:blipFill>
          <a:blip r:embed="rId2"/>
          <a:stretch>
            <a:fillRect/>
          </a:stretch>
        </p:blipFill>
        <p:spPr>
          <a:xfrm>
            <a:off x="2331249" y="2273091"/>
            <a:ext cx="8565622" cy="1950889"/>
          </a:xfrm>
          <a:prstGeom prst="rect">
            <a:avLst/>
          </a:prstGeom>
        </p:spPr>
      </p:pic>
    </p:spTree>
    <p:extLst>
      <p:ext uri="{BB962C8B-B14F-4D97-AF65-F5344CB8AC3E}">
        <p14:creationId xmlns:p14="http://schemas.microsoft.com/office/powerpoint/2010/main" val="724124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315907" y="-361507"/>
            <a:ext cx="12874788" cy="5263116"/>
          </a:xfrm>
          <a:prstGeom prst="rect">
            <a:avLst/>
          </a:prstGeom>
        </p:spPr>
      </p:pic>
      <p:pic>
        <p:nvPicPr>
          <p:cNvPr id="2" name="Picture 1">
            <a:extLst>
              <a:ext uri="{FF2B5EF4-FFF2-40B4-BE49-F238E27FC236}">
                <a16:creationId xmlns:a16="http://schemas.microsoft.com/office/drawing/2014/main" id="{BF249D5F-2516-5C53-FC4D-85DA28937532}"/>
              </a:ext>
            </a:extLst>
          </p:cNvPr>
          <p:cNvPicPr>
            <a:picLocks noChangeAspect="1"/>
          </p:cNvPicPr>
          <p:nvPr/>
        </p:nvPicPr>
        <p:blipFill>
          <a:blip r:embed="rId3"/>
          <a:stretch>
            <a:fillRect/>
          </a:stretch>
        </p:blipFill>
        <p:spPr>
          <a:xfrm>
            <a:off x="2301208" y="1005945"/>
            <a:ext cx="7918519" cy="2620370"/>
          </a:xfrm>
          <a:prstGeom prst="rect">
            <a:avLst/>
          </a:prstGeom>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a:off x="5975060" y="644447"/>
            <a:ext cx="5204420" cy="572891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401807" y="2103912"/>
            <a:ext cx="5268808" cy="327616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88483" y="2617793"/>
            <a:ext cx="5147449" cy="2554545"/>
          </a:xfrm>
          <a:prstGeom prst="rect">
            <a:avLst/>
          </a:prstGeom>
          <a:noFill/>
        </p:spPr>
        <p:txBody>
          <a:bodyPr wrap="square" numCol="1" rtlCol="0">
            <a:spAutoFit/>
          </a:bodyPr>
          <a:lstStyle/>
          <a:p>
            <a:pPr lvl="0" algn="ctr">
              <a:spcBef>
                <a:spcPts val="600"/>
              </a:spcBef>
              <a:spcAft>
                <a:spcPts val="600"/>
              </a:spcAft>
              <a:defRPr/>
            </a:pPr>
            <a:r>
              <a:rPr lang="en-US" sz="3200" b="1" dirty="0">
                <a:solidFill>
                  <a:srgbClr val="C00000"/>
                </a:solidFill>
                <a:latin typeface="Cambria" panose="02040503050406030204" pitchFamily="18" charset="0"/>
                <a:ea typeface="Cambria" panose="02040503050406030204" pitchFamily="18" charset="0"/>
              </a:rPr>
              <a:t>1. </a:t>
            </a:r>
            <a:r>
              <a:rPr lang="vi-VN" sz="3200" b="1" dirty="0">
                <a:solidFill>
                  <a:srgbClr val="C00000"/>
                </a:solidFill>
                <a:latin typeface="Cambria" panose="02040503050406030204" pitchFamily="18" charset="0"/>
                <a:ea typeface="Cambria" panose="02040503050406030204" pitchFamily="18" charset="0"/>
              </a:rPr>
              <a:t>Tìm câu văn miêu tả bao quát về đảo ở vịnh Hạ Long. Câu văn đó giúp em hình dung được những gì về vịnh Hạ Long?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p:cNvSpPr txBox="1"/>
          <p:nvPr/>
        </p:nvSpPr>
        <p:spPr>
          <a:xfrm>
            <a:off x="6123956" y="1846793"/>
            <a:ext cx="4972183" cy="3785652"/>
          </a:xfrm>
          <a:prstGeom prst="rect">
            <a:avLst/>
          </a:prstGeom>
          <a:noFill/>
        </p:spPr>
        <p:txBody>
          <a:bodyPr wrap="square" rtlCol="0">
            <a:spAutoFit/>
          </a:bodyPr>
          <a:lstStyle/>
          <a:p>
            <a:pPr lvl="0" algn="just">
              <a:spcBef>
                <a:spcPts val="600"/>
              </a:spcBef>
              <a:spcAft>
                <a:spcPts val="600"/>
              </a:spcAft>
              <a:defRPr/>
            </a:pPr>
            <a:r>
              <a:rPr lang="en-US" sz="4000" b="1" dirty="0">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Trên một diện tích hẹp, mọc lên hàng nghìn đảo nhấp nhô, khuất khúc như rồng chầu, phượng múa.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401807" y="1564536"/>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C2FB2D8-DEC0-1FBA-BC11-7DD06E279416}"/>
              </a:ext>
            </a:extLst>
          </p:cNvPr>
          <p:cNvSpPr/>
          <p:nvPr/>
        </p:nvSpPr>
        <p:spPr>
          <a:xfrm>
            <a:off x="168572" y="3839192"/>
            <a:ext cx="11860142" cy="298543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B3C2C6F-1C92-D49D-E6CD-23AD4C39F140}"/>
              </a:ext>
            </a:extLst>
          </p:cNvPr>
          <p:cNvSpPr txBox="1"/>
          <p:nvPr/>
        </p:nvSpPr>
        <p:spPr>
          <a:xfrm>
            <a:off x="418453" y="4101938"/>
            <a:ext cx="12237513" cy="2523768"/>
          </a:xfrm>
          <a:prstGeom prst="rect">
            <a:avLst/>
          </a:prstGeom>
          <a:noFill/>
        </p:spPr>
        <p:txBody>
          <a:bodyPr wrap="square" rtlCol="0">
            <a:spAutoFit/>
          </a:bodyPr>
          <a:lstStyle/>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Rồng chầu chỉ con rồng ở thế đứng </a:t>
            </a:r>
          </a:p>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hoặc ngồi tôn nghiêm, thể hiện sự uy nghiêm, quyền lực.</a:t>
            </a:r>
          </a:p>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Phượng múa chỉ phượng hoàng uyển chuyển, lộng lẫy.</a:t>
            </a:r>
          </a:p>
          <a:p>
            <a:pPr lvl="0" algn="just">
              <a:spcBef>
                <a:spcPts val="600"/>
              </a:spcBef>
              <a:spcAft>
                <a:spcPts val="600"/>
              </a:spcAft>
              <a:defRPr/>
            </a:pPr>
            <a:r>
              <a:rPr kumimoji="0" lang="vi-VN" sz="3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=&gt; Hai hình ảnh thể hiện sự hoà quyện của sức mạnh và vẻ đẹp.</a:t>
            </a:r>
            <a:endParaRPr kumimoji="0" lang="vi-VN"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24BAD913-593D-E82F-4889-CF3920848F18}"/>
              </a:ext>
            </a:extLst>
          </p:cNvPr>
          <p:cNvGrpSpPr/>
          <p:nvPr/>
        </p:nvGrpSpPr>
        <p:grpSpPr>
          <a:xfrm>
            <a:off x="418452" y="640766"/>
            <a:ext cx="5268809" cy="2044702"/>
            <a:chOff x="418452" y="640766"/>
            <a:chExt cx="5268809" cy="2044702"/>
          </a:xfrm>
        </p:grpSpPr>
        <p:sp>
          <p:nvSpPr>
            <p:cNvPr id="7" name="Rounded Rectangle 6">
              <a:extLst>
                <a:ext uri="{FF2B5EF4-FFF2-40B4-BE49-F238E27FC236}">
                  <a16:creationId xmlns:a16="http://schemas.microsoft.com/office/drawing/2014/main" id="{46D5D833-BFB2-2E0E-BFCB-41B8CB5EC76E}"/>
                </a:ext>
              </a:extLst>
            </p:cNvPr>
            <p:cNvSpPr/>
            <p:nvPr/>
          </p:nvSpPr>
          <p:spPr>
            <a:xfrm>
              <a:off x="418453" y="1311515"/>
              <a:ext cx="5268808" cy="137395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EB2C0A5-09B0-4B06-666A-62DD898575C9}"/>
                </a:ext>
              </a:extLst>
            </p:cNvPr>
            <p:cNvSpPr txBox="1"/>
            <p:nvPr/>
          </p:nvSpPr>
          <p:spPr>
            <a:xfrm>
              <a:off x="479132" y="1607472"/>
              <a:ext cx="5147449" cy="1077218"/>
            </a:xfrm>
            <a:prstGeom prst="rect">
              <a:avLst/>
            </a:prstGeom>
            <a:noFill/>
          </p:spPr>
          <p:txBody>
            <a:bodyPr wrap="square" numCol="1" rtlCol="0">
              <a:spAutoFit/>
            </a:bodyPr>
            <a:lstStyle/>
            <a:p>
              <a:pPr lvl="0" algn="ctr">
                <a:spcBef>
                  <a:spcPts val="600"/>
                </a:spcBef>
                <a:spcAft>
                  <a:spcPts val="600"/>
                </a:spcAft>
                <a:defRPr/>
              </a:pPr>
              <a:r>
                <a:rPr lang="vi-VN" sz="3200" b="1" dirty="0">
                  <a:solidFill>
                    <a:srgbClr val="C00000"/>
                  </a:solidFill>
                  <a:latin typeface="Cambria" panose="02040503050406030204" pitchFamily="18" charset="0"/>
                  <a:ea typeface="Cambria" panose="02040503050406030204" pitchFamily="18" charset="0"/>
                </a:rPr>
                <a:t>Em hiểu thế nào là “rồng chầu, phượng múa?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5" name="Group 14">
              <a:extLst>
                <a:ext uri="{FF2B5EF4-FFF2-40B4-BE49-F238E27FC236}">
                  <a16:creationId xmlns:a16="http://schemas.microsoft.com/office/drawing/2014/main" id="{20C01C1E-57AD-7934-3FEC-951BDD20BC5B}"/>
                </a:ext>
              </a:extLst>
            </p:cNvPr>
            <p:cNvGrpSpPr/>
            <p:nvPr/>
          </p:nvGrpSpPr>
          <p:grpSpPr>
            <a:xfrm>
              <a:off x="418452" y="640766"/>
              <a:ext cx="1101452" cy="1078752"/>
              <a:chOff x="2210284" y="3447251"/>
              <a:chExt cx="826089" cy="809063"/>
            </a:xfrm>
          </p:grpSpPr>
          <p:sp>
            <p:nvSpPr>
              <p:cNvPr id="16" name="Oval 15">
                <a:extLst>
                  <a:ext uri="{FF2B5EF4-FFF2-40B4-BE49-F238E27FC236}">
                    <a16:creationId xmlns:a16="http://schemas.microsoft.com/office/drawing/2014/main" id="{40D64B3C-6FD1-7D88-9306-C34C7E4B3D21}"/>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7" name="Picture 2">
                <a:extLst>
                  <a:ext uri="{FF2B5EF4-FFF2-40B4-BE49-F238E27FC236}">
                    <a16:creationId xmlns:a16="http://schemas.microsoft.com/office/drawing/2014/main" id="{AEAA5080-2025-112E-A884-ED4FAA9CC45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67FB4879-2F13-A2E1-7D11-1D01F3682B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9" name="Picture 2" descr="Tượng rồng bay, phượng múa bằng đồng nguyên chất Decor Hà Nội">
            <a:extLst>
              <a:ext uri="{FF2B5EF4-FFF2-40B4-BE49-F238E27FC236}">
                <a16:creationId xmlns:a16="http://schemas.microsoft.com/office/drawing/2014/main" id="{7C16A3E9-381D-69CE-5AE3-75303C56DB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344" y="225031"/>
            <a:ext cx="4282720" cy="4282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9010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ịnh Hạ Long lọt top 3 điểm du lịch thịnh hành nhất thế giới năm 2024">
            <a:extLst>
              <a:ext uri="{FF2B5EF4-FFF2-40B4-BE49-F238E27FC236}">
                <a16:creationId xmlns:a16="http://schemas.microsoft.com/office/drawing/2014/main" id="{FAD41521-F354-94A1-8C4C-16B09BC81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65928" y="2550300"/>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48712" y="2615897"/>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1: Giới thiệu bao quát về vịnh Hạ Long với rất nhiều hòn đảo được xếp đặt độc đáo.</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9452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297712" y="381643"/>
            <a:ext cx="11812772" cy="1416738"/>
            <a:chOff x="-237393" y="7468989"/>
            <a:chExt cx="11626707" cy="1480383"/>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矩形 21"/>
            <p:cNvSpPr/>
            <p:nvPr/>
          </p:nvSpPr>
          <p:spPr>
            <a:xfrm>
              <a:off x="-237393" y="7908959"/>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sp>
        <p:nvSpPr>
          <p:cNvPr id="2" name="TextBox 1"/>
          <p:cNvSpPr txBox="1"/>
          <p:nvPr/>
        </p:nvSpPr>
        <p:spPr>
          <a:xfrm>
            <a:off x="1072711" y="549398"/>
            <a:ext cx="10884656" cy="984770"/>
          </a:xfrm>
          <a:prstGeom prst="rect">
            <a:avLst/>
          </a:prstGeom>
          <a:noFill/>
        </p:spPr>
        <p:txBody>
          <a:bodyPr wrap="square" lIns="121808" tIns="60903" rIns="121808" bIns="60903" rtlCol="0">
            <a:spAutoFit/>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hòn đảo ở Hạ Long được tạo hóa xếp đặt thú vị như thế nào? Bằng cách nào, tác giả giúp ta cảm nhận được điều đó?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Group 2"/>
          <p:cNvGrpSpPr/>
          <p:nvPr/>
        </p:nvGrpSpPr>
        <p:grpSpPr>
          <a:xfrm>
            <a:off x="0" y="426625"/>
            <a:ext cx="1101452"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图片 1"/>
          <p:cNvPicPr>
            <a:picLocks noChangeAspect="1"/>
          </p:cNvPicPr>
          <p:nvPr/>
        </p:nvPicPr>
        <p:blipFill>
          <a:blip r:embed="rId7"/>
          <a:stretch>
            <a:fillRect/>
          </a:stretch>
        </p:blipFill>
        <p:spPr>
          <a:xfrm>
            <a:off x="1307806" y="2079630"/>
            <a:ext cx="10207255" cy="4167806"/>
          </a:xfrm>
          <a:prstGeom prst="rect">
            <a:avLst/>
          </a:prstGeom>
        </p:spPr>
      </p:pic>
      <p:sp>
        <p:nvSpPr>
          <p:cNvPr id="18" name="Rectangle 17"/>
          <p:cNvSpPr/>
          <p:nvPr/>
        </p:nvSpPr>
        <p:spPr>
          <a:xfrm>
            <a:off x="2238985" y="3414737"/>
            <a:ext cx="8095861" cy="2062103"/>
          </a:xfrm>
          <a:prstGeom prst="rect">
            <a:avLst/>
          </a:prstGeom>
        </p:spPr>
        <p:txBody>
          <a:bodyPr wrap="square">
            <a:spAutoFit/>
          </a:bodyPr>
          <a:lstStyle/>
          <a:p>
            <a:pPr lvl="0" algn="just"/>
            <a:r>
              <a:rPr lang="en-US" sz="3200" b="1" dirty="0">
                <a:solidFill>
                  <a:srgbClr val="FF000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Những hòn đảo ở Hạ Long được tạo hóa xếp đặt rất thú vị. Bằng biện pháp so sánh hoặc nhân hóa, tác giả đã giúp người đọc hình dung sự thú vị đó. </a:t>
            </a:r>
            <a:endParaRPr kumimoji="0" lang="en-US" sz="320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aphicFrame>
        <p:nvGraphicFramePr>
          <p:cNvPr id="3" name="Table 2">
            <a:extLst>
              <a:ext uri="{FF2B5EF4-FFF2-40B4-BE49-F238E27FC236}">
                <a16:creationId xmlns:a16="http://schemas.microsoft.com/office/drawing/2014/main" id="{4F1212C4-5D11-EBA0-A5CD-8E3CAF58D5F7}"/>
              </a:ext>
            </a:extLst>
          </p:cNvPr>
          <p:cNvGraphicFramePr>
            <a:graphicFrameLocks noGrp="1"/>
          </p:cNvGraphicFramePr>
          <p:nvPr>
            <p:extLst>
              <p:ext uri="{D42A27DB-BD31-4B8C-83A1-F6EECF244321}">
                <p14:modId xmlns:p14="http://schemas.microsoft.com/office/powerpoint/2010/main" val="2404189867"/>
              </p:ext>
            </p:extLst>
          </p:nvPr>
        </p:nvGraphicFramePr>
        <p:xfrm>
          <a:off x="943196" y="547242"/>
          <a:ext cx="10475728" cy="5763516"/>
        </p:xfrm>
        <a:graphic>
          <a:graphicData uri="http://schemas.openxmlformats.org/drawingml/2006/table">
            <a:tbl>
              <a:tblPr firstRow="1" firstCol="1" bandRow="1">
                <a:tableStyleId>{5C22544A-7EE6-4342-B048-85BDC9FD1C3A}</a:tableStyleId>
              </a:tblPr>
              <a:tblGrid>
                <a:gridCol w="6148277">
                  <a:extLst>
                    <a:ext uri="{9D8B030D-6E8A-4147-A177-3AD203B41FA5}">
                      <a16:colId xmlns:a16="http://schemas.microsoft.com/office/drawing/2014/main" val="2011135838"/>
                    </a:ext>
                  </a:extLst>
                </a:gridCol>
                <a:gridCol w="4327451">
                  <a:extLst>
                    <a:ext uri="{9D8B030D-6E8A-4147-A177-3AD203B41FA5}">
                      <a16:colId xmlns:a16="http://schemas.microsoft.com/office/drawing/2014/main" val="74174239"/>
                    </a:ext>
                  </a:extLst>
                </a:gridCol>
              </a:tblGrid>
              <a:tr h="1412339">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Trên một diện tích hẹp, mọc lên </a:t>
                      </a:r>
                      <a:r>
                        <a:rPr lang="vi-VN" sz="2400" b="1" dirty="0">
                          <a:solidFill>
                            <a:srgbClr val="002060"/>
                          </a:solidFill>
                          <a:effectLst/>
                          <a:latin typeface="Cambria" panose="02040503050406030204" pitchFamily="18" charset="0"/>
                          <a:ea typeface="Cambria" panose="02040503050406030204" pitchFamily="18" charset="0"/>
                        </a:rPr>
                        <a:t>hàng nghìn đảo nhấp nhô, khuất khúc như rồng chầu, phượng múa.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2000" dirty="0">
                        <a:solidFill>
                          <a:srgbClr val="FF0000"/>
                        </a:solidFill>
                        <a:effectLst/>
                        <a:latin typeface="Cambria" panose="02040503050406030204" pitchFamily="18" charset="0"/>
                        <a:ea typeface="Cambria" panose="020405030504060302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950799"/>
                  </a:ext>
                </a:extLst>
              </a:tr>
              <a:tr h="1438838">
                <a:tc>
                  <a:txBody>
                    <a:bodyPr/>
                    <a:lstStyle/>
                    <a:p>
                      <a:pPr marL="0" marR="0" algn="just">
                        <a:lnSpc>
                          <a:spcPct val="15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Đảo có chỗ sừng sững, chạy dài như bức tường thành vững chãi</a:t>
                      </a:r>
                      <a:r>
                        <a:rPr lang="vi-VN" sz="2400" b="0" dirty="0">
                          <a:solidFill>
                            <a:srgbClr val="002060"/>
                          </a:solidFill>
                          <a:effectLst/>
                          <a:latin typeface="Cambria" panose="02040503050406030204" pitchFamily="18" charset="0"/>
                          <a:ea typeface="Cambria" panose="02040503050406030204" pitchFamily="18" charset="0"/>
                        </a:rPr>
                        <a:t>, ngăn khơi với lộng, nối mặt biển với chân trời.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endParaRPr lang="en-US" sz="2000" b="1" dirty="0">
                        <a:solidFill>
                          <a:srgbClr val="FF0000"/>
                        </a:solidFill>
                        <a:effectLst/>
                        <a:latin typeface="Cambria" panose="02040503050406030204" pitchFamily="18" charset="0"/>
                        <a:ea typeface="Cambria" panose="020405030504060302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8139332"/>
                  </a:ext>
                </a:extLst>
              </a:tr>
              <a:tr h="1412339">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Có chỗ </a:t>
                      </a:r>
                      <a:r>
                        <a:rPr lang="vi-VN" sz="2400" b="1" dirty="0">
                          <a:solidFill>
                            <a:srgbClr val="002060"/>
                          </a:solidFill>
                          <a:effectLst/>
                          <a:latin typeface="Cambria" panose="02040503050406030204" pitchFamily="18" charset="0"/>
                          <a:ea typeface="Cambria" panose="02040503050406030204" pitchFamily="18" charset="0"/>
                        </a:rPr>
                        <a:t>đảo dàn ra thưa thớt</a:t>
                      </a:r>
                      <a:r>
                        <a:rPr lang="vi-VN" sz="2400" b="0" dirty="0">
                          <a:solidFill>
                            <a:srgbClr val="002060"/>
                          </a:solidFill>
                          <a:effectLst/>
                          <a:latin typeface="Cambria" panose="02040503050406030204" pitchFamily="18" charset="0"/>
                          <a:ea typeface="Cambria" panose="02040503050406030204" pitchFamily="18" charset="0"/>
                        </a:rPr>
                        <a:t>, hòn này với hòn kia biệt lập, xa trông </a:t>
                      </a:r>
                      <a:r>
                        <a:rPr lang="vi-VN" sz="2400" b="1" dirty="0">
                          <a:solidFill>
                            <a:srgbClr val="002060"/>
                          </a:solidFill>
                          <a:effectLst/>
                          <a:latin typeface="Cambria" panose="02040503050406030204" pitchFamily="18" charset="0"/>
                          <a:ea typeface="Cambria" panose="02040503050406030204" pitchFamily="18" charset="0"/>
                        </a:rPr>
                        <a:t>như quân cờ bày chon von trên mặt biển.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2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9990038"/>
                  </a:ext>
                </a:extLst>
              </a:tr>
              <a:tr h="850742">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Có </a:t>
                      </a:r>
                      <a:r>
                        <a:rPr lang="vi-VN" sz="2400" b="1" dirty="0">
                          <a:solidFill>
                            <a:srgbClr val="002060"/>
                          </a:solidFill>
                          <a:effectLst/>
                          <a:latin typeface="Cambria" panose="02040503050406030204" pitchFamily="18" charset="0"/>
                          <a:ea typeface="Cambria" panose="02040503050406030204" pitchFamily="18" charset="0"/>
                        </a:rPr>
                        <a:t>chỗ đảo quần tụ lại, xúm xít như vạn chài lúc neo thuyền, phơi lưới.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4654441"/>
                  </a:ext>
                </a:extLst>
              </a:tr>
            </a:tbl>
          </a:graphicData>
        </a:graphic>
      </p:graphicFrame>
      <p:sp>
        <p:nvSpPr>
          <p:cNvPr id="5" name="TextBox 4">
            <a:extLst>
              <a:ext uri="{FF2B5EF4-FFF2-40B4-BE49-F238E27FC236}">
                <a16:creationId xmlns:a16="http://schemas.microsoft.com/office/drawing/2014/main" id="{FF37321E-BD21-1969-1CAA-1287453B02A6}"/>
              </a:ext>
            </a:extLst>
          </p:cNvPr>
          <p:cNvSpPr txBox="1"/>
          <p:nvPr/>
        </p:nvSpPr>
        <p:spPr>
          <a:xfrm>
            <a:off x="7743759" y="3947780"/>
            <a:ext cx="3214820"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NHÂN HÓA</a:t>
            </a:r>
          </a:p>
        </p:txBody>
      </p:sp>
      <p:sp>
        <p:nvSpPr>
          <p:cNvPr id="6" name="TextBox 5">
            <a:extLst>
              <a:ext uri="{FF2B5EF4-FFF2-40B4-BE49-F238E27FC236}">
                <a16:creationId xmlns:a16="http://schemas.microsoft.com/office/drawing/2014/main" id="{FC402923-51E3-8F50-CBB8-23EBBBA84D9E}"/>
              </a:ext>
            </a:extLst>
          </p:cNvPr>
          <p:cNvSpPr txBox="1"/>
          <p:nvPr/>
        </p:nvSpPr>
        <p:spPr>
          <a:xfrm>
            <a:off x="8289608" y="2388270"/>
            <a:ext cx="2123122"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SO SÁNH</a:t>
            </a:r>
          </a:p>
        </p:txBody>
      </p:sp>
      <p:sp>
        <p:nvSpPr>
          <p:cNvPr id="7" name="TextBox 6">
            <a:extLst>
              <a:ext uri="{FF2B5EF4-FFF2-40B4-BE49-F238E27FC236}">
                <a16:creationId xmlns:a16="http://schemas.microsoft.com/office/drawing/2014/main" id="{36BCA45B-BA7B-55A7-BA32-F17B146870B9}"/>
              </a:ext>
            </a:extLst>
          </p:cNvPr>
          <p:cNvSpPr txBox="1"/>
          <p:nvPr/>
        </p:nvSpPr>
        <p:spPr>
          <a:xfrm>
            <a:off x="8289608" y="993252"/>
            <a:ext cx="2123122"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SO SÁNH</a:t>
            </a:r>
          </a:p>
        </p:txBody>
      </p:sp>
      <p:sp>
        <p:nvSpPr>
          <p:cNvPr id="8" name="TextBox 7">
            <a:extLst>
              <a:ext uri="{FF2B5EF4-FFF2-40B4-BE49-F238E27FC236}">
                <a16:creationId xmlns:a16="http://schemas.microsoft.com/office/drawing/2014/main" id="{12A86A3D-978E-630C-9499-7E9057506A16}"/>
              </a:ext>
            </a:extLst>
          </p:cNvPr>
          <p:cNvSpPr txBox="1"/>
          <p:nvPr/>
        </p:nvSpPr>
        <p:spPr>
          <a:xfrm>
            <a:off x="7011231" y="5507290"/>
            <a:ext cx="4407693" cy="523220"/>
          </a:xfrm>
          <a:prstGeom prst="rect">
            <a:avLst/>
          </a:prstGeom>
          <a:noFill/>
        </p:spPr>
        <p:txBody>
          <a:bodyPr wrap="square">
            <a:spAutoFit/>
          </a:bodyPr>
          <a:lstStyle/>
          <a:p>
            <a:pPr marL="0" marR="0" algn="ctr">
              <a:spcBef>
                <a:spcPts val="0"/>
              </a:spcBef>
              <a:spcAft>
                <a:spcPts val="0"/>
              </a:spcAft>
            </a:pPr>
            <a:r>
              <a:rPr lang="en-US" sz="2800" b="1" dirty="0">
                <a:solidFill>
                  <a:srgbClr val="0000FF"/>
                </a:solidFill>
                <a:effectLst/>
                <a:latin typeface="Cambria" panose="02040503050406030204" pitchFamily="18" charset="0"/>
                <a:ea typeface="Cambria" panose="02040503050406030204" pitchFamily="18" charset="0"/>
              </a:rPr>
              <a:t>SO SÁNH VÀ NHÂN HÓA</a:t>
            </a:r>
          </a:p>
        </p:txBody>
      </p:sp>
    </p:spTree>
    <p:extLst>
      <p:ext uri="{BB962C8B-B14F-4D97-AF65-F5344CB8AC3E}">
        <p14:creationId xmlns:p14="http://schemas.microsoft.com/office/powerpoint/2010/main" val="1204092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Table 1">
            <a:extLst>
              <a:ext uri="{FF2B5EF4-FFF2-40B4-BE49-F238E27FC236}">
                <a16:creationId xmlns:a16="http://schemas.microsoft.com/office/drawing/2014/main" id="{392396CF-102E-EA42-1126-EA2836C80A56}"/>
              </a:ext>
            </a:extLst>
          </p:cNvPr>
          <p:cNvGraphicFramePr>
            <a:graphicFrameLocks noGrp="1"/>
          </p:cNvGraphicFramePr>
          <p:nvPr>
            <p:extLst>
              <p:ext uri="{D42A27DB-BD31-4B8C-83A1-F6EECF244321}">
                <p14:modId xmlns:p14="http://schemas.microsoft.com/office/powerpoint/2010/main" val="2738414848"/>
              </p:ext>
            </p:extLst>
          </p:nvPr>
        </p:nvGraphicFramePr>
        <p:xfrm>
          <a:off x="1339702" y="2402959"/>
          <a:ext cx="9431078" cy="3253562"/>
        </p:xfrm>
        <a:graphic>
          <a:graphicData uri="http://schemas.openxmlformats.org/drawingml/2006/table">
            <a:tbl>
              <a:tblPr firstRow="1" firstCol="1" bandRow="1">
                <a:tableStyleId>{5C22544A-7EE6-4342-B048-85BDC9FD1C3A}</a:tableStyleId>
              </a:tblPr>
              <a:tblGrid>
                <a:gridCol w="2901846">
                  <a:extLst>
                    <a:ext uri="{9D8B030D-6E8A-4147-A177-3AD203B41FA5}">
                      <a16:colId xmlns:a16="http://schemas.microsoft.com/office/drawing/2014/main" val="2959084387"/>
                    </a:ext>
                  </a:extLst>
                </a:gridCol>
                <a:gridCol w="3541484">
                  <a:extLst>
                    <a:ext uri="{9D8B030D-6E8A-4147-A177-3AD203B41FA5}">
                      <a16:colId xmlns:a16="http://schemas.microsoft.com/office/drawing/2014/main" val="815037665"/>
                    </a:ext>
                  </a:extLst>
                </a:gridCol>
                <a:gridCol w="2987748">
                  <a:extLst>
                    <a:ext uri="{9D8B030D-6E8A-4147-A177-3AD203B41FA5}">
                      <a16:colId xmlns:a16="http://schemas.microsoft.com/office/drawing/2014/main" val="1616640169"/>
                    </a:ext>
                  </a:extLst>
                </a:gridCol>
              </a:tblGrid>
              <a:tr h="3253562">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669656"/>
                  </a:ext>
                </a:extLst>
              </a:tr>
            </a:tbl>
          </a:graphicData>
        </a:graphic>
      </p:graphicFrame>
      <p:sp>
        <p:nvSpPr>
          <p:cNvPr id="12" name="TextBox 11">
            <a:extLst>
              <a:ext uri="{FF2B5EF4-FFF2-40B4-BE49-F238E27FC236}">
                <a16:creationId xmlns:a16="http://schemas.microsoft.com/office/drawing/2014/main" id="{76D87A04-E8DD-DEDE-E567-16469483E758}"/>
              </a:ext>
            </a:extLst>
          </p:cNvPr>
          <p:cNvSpPr txBox="1"/>
          <p:nvPr/>
        </p:nvSpPr>
        <p:spPr>
          <a:xfrm>
            <a:off x="1541722" y="2583711"/>
            <a:ext cx="2775097" cy="2554545"/>
          </a:xfrm>
          <a:prstGeom prst="rect">
            <a:avLst/>
          </a:prstGeom>
          <a:noFill/>
        </p:spPr>
        <p:txBody>
          <a:bodyPr wrap="square" rtlCol="0">
            <a:spAutoFit/>
          </a:bodyPr>
          <a:lstStyle/>
          <a:p>
            <a:pPr algn="just"/>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chông</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chênh</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bờ</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giếng</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898B7BF-171A-9FDA-667C-3136FB36DB32}"/>
              </a:ext>
            </a:extLst>
          </p:cNvPr>
          <p:cNvSpPr txBox="1"/>
          <p:nvPr/>
        </p:nvSpPr>
        <p:spPr>
          <a:xfrm>
            <a:off x="4423145" y="2604976"/>
            <a:ext cx="3168502" cy="2554545"/>
          </a:xfrm>
          <a:prstGeom prst="rect">
            <a:avLst/>
          </a:prstGeom>
          <a:noFill/>
        </p:spPr>
        <p:txBody>
          <a:bodyPr wrap="square" rtlCol="0">
            <a:spAutoFit/>
          </a:bodyPr>
          <a:lstStyle/>
          <a:p>
            <a:pPr algn="just"/>
            <a:r>
              <a:rPr lang="vi-VN" sz="3200" i="1" kern="0" dirty="0">
                <a:solidFill>
                  <a:schemeClr val="bg2">
                    <a:lumMod val="10000"/>
                  </a:schemeClr>
                </a:solidFill>
                <a:latin typeface="Cambria" panose="02040503050406030204" pitchFamily="18" charset="0"/>
                <a:ea typeface="Cambria" panose="02040503050406030204" pitchFamily="18" charset="0"/>
                <a:cs typeface="Times New Roman" panose="02020603050405020304" pitchFamily="18" charset="0"/>
              </a:rPr>
              <a:t>Có hòn trông như đôi gà đang xòe cánh chọi nhau trên mặt nước (hòn Gà Chọi)</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E360E6D-D02B-9CAB-8674-960A06F9EDC3}"/>
              </a:ext>
            </a:extLst>
          </p:cNvPr>
          <p:cNvSpPr txBox="1"/>
          <p:nvPr/>
        </p:nvSpPr>
        <p:spPr>
          <a:xfrm>
            <a:off x="7889359" y="2615609"/>
            <a:ext cx="2658139" cy="2554545"/>
          </a:xfrm>
          <a:prstGeom prst="rect">
            <a:avLst/>
          </a:prstGeom>
          <a:noFill/>
        </p:spPr>
        <p:txBody>
          <a:bodyPr wrap="square" rtlCol="0">
            <a:spAutoFit/>
          </a:bodyPr>
          <a:lstStyle/>
          <a:p>
            <a:pPr algn="just"/>
            <a:r>
              <a:rPr lang="vi-VN" sz="3200" i="1" kern="0" dirty="0">
                <a:solidFill>
                  <a:schemeClr val="bg2">
                    <a:lumMod val="10000"/>
                  </a:schemeClr>
                </a:solidFill>
                <a:latin typeface="Cambria" panose="02040503050406030204" pitchFamily="18" charset="0"/>
                <a:ea typeface="Cambria" panose="02040503050406030204" pitchFamily="18" charset="0"/>
                <a:cs typeface="Times New Roman" panose="02020603050405020304" pitchFamily="18" charset="0"/>
              </a:rPr>
              <a:t>Có hòn như ông lão trầm tĩnh ngồi câu cá (hòn Ông Lã Vọng). </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2717" y="119714"/>
            <a:ext cx="11986565" cy="661857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a:defRPr/>
            </a:pPr>
            <a:endParaRPr lang="en-US" sz="3200" dirty="0">
              <a:solidFill>
                <a:srgbClr val="FF0000"/>
              </a:solidFill>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r>
              <a:rPr lang="vi-VN" sz="2800" dirty="0">
                <a:solidFill>
                  <a:srgbClr val="FF0000"/>
                </a:solidFill>
                <a:latin typeface="Calibri"/>
              </a:rPr>
              <a:t> </a:t>
            </a:r>
            <a:endParaRPr kumimoji="0" lang="en-US" sz="2800" b="0" i="0" u="none" strike="noStrike" kern="1200" cap="none" spc="0" normalizeH="0" baseline="0" noProof="0" dirty="0">
              <a:ln>
                <a:noFill/>
              </a:ln>
              <a:solidFill>
                <a:srgbClr val="FF0000"/>
              </a:solidFill>
              <a:effectLst/>
              <a:uLnTx/>
              <a:uFillTx/>
              <a:latin typeface="Calibri"/>
            </a:endParaRPr>
          </a:p>
        </p:txBody>
      </p:sp>
      <p:pic>
        <p:nvPicPr>
          <p:cNvPr id="5" name="Picture 4">
            <a:extLst>
              <a:ext uri="{FF2B5EF4-FFF2-40B4-BE49-F238E27FC236}">
                <a16:creationId xmlns:a16="http://schemas.microsoft.com/office/drawing/2014/main" id="{480BB2A5-0787-B2FC-650D-0521D1DF4443}"/>
              </a:ext>
            </a:extLst>
          </p:cNvPr>
          <p:cNvPicPr>
            <a:picLocks noChangeAspect="1"/>
          </p:cNvPicPr>
          <p:nvPr/>
        </p:nvPicPr>
        <p:blipFill>
          <a:blip r:embed="rId3"/>
          <a:stretch>
            <a:fillRect/>
          </a:stretch>
        </p:blipFill>
        <p:spPr>
          <a:xfrm>
            <a:off x="1838816" y="119714"/>
            <a:ext cx="9451229" cy="6218456"/>
          </a:xfrm>
          <a:prstGeom prst="ellipse">
            <a:avLst/>
          </a:prstGeom>
          <a:ln>
            <a:noFill/>
          </a:ln>
          <a:effectLst>
            <a:softEdge rad="112500"/>
          </a:effectLst>
        </p:spPr>
      </p:pic>
      <p:sp>
        <p:nvSpPr>
          <p:cNvPr id="6" name="TextBox 5">
            <a:extLst>
              <a:ext uri="{FF2B5EF4-FFF2-40B4-BE49-F238E27FC236}">
                <a16:creationId xmlns:a16="http://schemas.microsoft.com/office/drawing/2014/main" id="{C231DE85-C9C4-0008-5E95-7961D61A9B89}"/>
              </a:ext>
            </a:extLst>
          </p:cNvPr>
          <p:cNvSpPr txBox="1"/>
          <p:nvPr/>
        </p:nvSpPr>
        <p:spPr>
          <a:xfrm>
            <a:off x="407015" y="2351779"/>
            <a:ext cx="1265127" cy="1754326"/>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HÒN CON </a:t>
            </a:r>
          </a:p>
          <a:p>
            <a:r>
              <a:rPr lang="en-US" sz="3600" b="1" dirty="0">
                <a:latin typeface="Times New Roman" panose="02020603050405020304" pitchFamily="18" charset="0"/>
                <a:cs typeface="Times New Roman" panose="02020603050405020304" pitchFamily="18" charset="0"/>
              </a:rPr>
              <a:t>CÓC</a:t>
            </a:r>
          </a:p>
        </p:txBody>
      </p:sp>
    </p:spTree>
    <p:extLst>
      <p:ext uri="{BB962C8B-B14F-4D97-AF65-F5344CB8AC3E}">
        <p14:creationId xmlns:p14="http://schemas.microsoft.com/office/powerpoint/2010/main" val="3229982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2717" y="119714"/>
            <a:ext cx="11986565" cy="661857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a:defRPr/>
            </a:pPr>
            <a:endParaRPr lang="en-US" sz="3200" dirty="0">
              <a:solidFill>
                <a:srgbClr val="FF0000"/>
              </a:solidFill>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r>
              <a:rPr lang="vi-VN" sz="2800" dirty="0">
                <a:solidFill>
                  <a:srgbClr val="FF0000"/>
                </a:solidFill>
                <a:latin typeface="Calibri"/>
              </a:rPr>
              <a:t> </a:t>
            </a:r>
            <a:endParaRPr kumimoji="0" lang="en-US" sz="2800" b="0" i="0" u="none" strike="noStrike" kern="1200" cap="none" spc="0" normalizeH="0" baseline="0" noProof="0" dirty="0">
              <a:ln>
                <a:noFill/>
              </a:ln>
              <a:solidFill>
                <a:srgbClr val="FF0000"/>
              </a:solidFill>
              <a:effectLst/>
              <a:uLnTx/>
              <a:uFillTx/>
              <a:latin typeface="Calibri"/>
            </a:endParaRPr>
          </a:p>
        </p:txBody>
      </p:sp>
      <p:pic>
        <p:nvPicPr>
          <p:cNvPr id="3" name="Picture 2">
            <a:extLst>
              <a:ext uri="{FF2B5EF4-FFF2-40B4-BE49-F238E27FC236}">
                <a16:creationId xmlns:a16="http://schemas.microsoft.com/office/drawing/2014/main" id="{BB970C89-2AAA-1B40-93AF-ED3733DC849C}"/>
              </a:ext>
            </a:extLst>
          </p:cNvPr>
          <p:cNvPicPr>
            <a:picLocks noChangeAspect="1"/>
          </p:cNvPicPr>
          <p:nvPr/>
        </p:nvPicPr>
        <p:blipFill>
          <a:blip r:embed="rId3"/>
          <a:stretch>
            <a:fillRect/>
          </a:stretch>
        </p:blipFill>
        <p:spPr>
          <a:xfrm>
            <a:off x="2404997" y="650830"/>
            <a:ext cx="9122289" cy="5701431"/>
          </a:xfrm>
          <a:prstGeom prst="ellipse">
            <a:avLst/>
          </a:prstGeom>
          <a:ln>
            <a:noFill/>
          </a:ln>
          <a:effectLst>
            <a:softEdge rad="112500"/>
          </a:effectLst>
        </p:spPr>
      </p:pic>
      <p:sp>
        <p:nvSpPr>
          <p:cNvPr id="8" name="TextBox 7">
            <a:extLst>
              <a:ext uri="{FF2B5EF4-FFF2-40B4-BE49-F238E27FC236}">
                <a16:creationId xmlns:a16="http://schemas.microsoft.com/office/drawing/2014/main" id="{D09D53E2-EF95-D0C1-8930-EFB7755E6CC1}"/>
              </a:ext>
            </a:extLst>
          </p:cNvPr>
          <p:cNvSpPr txBox="1"/>
          <p:nvPr/>
        </p:nvSpPr>
        <p:spPr>
          <a:xfrm>
            <a:off x="664714" y="2376831"/>
            <a:ext cx="1488086" cy="1754326"/>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HÒN GÀ CHỌI</a:t>
            </a:r>
          </a:p>
        </p:txBody>
      </p:sp>
    </p:spTree>
    <p:extLst>
      <p:ext uri="{BB962C8B-B14F-4D97-AF65-F5344CB8AC3E}">
        <p14:creationId xmlns:p14="http://schemas.microsoft.com/office/powerpoint/2010/main" val="2567500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inh nghiệm Du lịch HẠ LONG 2024 chi tiết từ A-Z: 10 địa điểm vui chơi,  kinh nghiệm ăn uống, lưu trú...">
            <a:extLst>
              <a:ext uri="{FF2B5EF4-FFF2-40B4-BE49-F238E27FC236}">
                <a16:creationId xmlns:a16="http://schemas.microsoft.com/office/drawing/2014/main" id="{C1392876-E7F7-B482-CB6B-7B059E2E3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65927" y="2439690"/>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65830" y="2505287"/>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2, 3: Miêu tả bao quát toàn cảnh trên vịnh Hạ Long và hình dáng đặc biệt của một số hòn đảo.</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3267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a Long Bay  The UNESCO World Heritage Site 4K_v720P">
            <a:hlinkClick r:id="" action="ppaction://media"/>
            <a:extLst>
              <a:ext uri="{FF2B5EF4-FFF2-40B4-BE49-F238E27FC236}">
                <a16:creationId xmlns:a16="http://schemas.microsoft.com/office/drawing/2014/main" id="{564CC029-36B8-6659-CF2F-BBA7D8DA46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39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ngắm đảo ở vịnh Hạ Long, vì sao tác giả có cảm giác được “chiêm ngưỡng một thế giới sống động đã trải qua hàng triệu năm hóa đá”?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a:extLst>
              <a:ext uri="{FF2B5EF4-FFF2-40B4-BE49-F238E27FC236}">
                <a16:creationId xmlns:a16="http://schemas.microsoft.com/office/drawing/2014/main" id="{F9229914-54B8-2BB6-D54E-324ABA834F7E}"/>
              </a:ext>
            </a:extLst>
          </p:cNvPr>
          <p:cNvSpPr txBox="1"/>
          <p:nvPr/>
        </p:nvSpPr>
        <p:spPr>
          <a:xfrm>
            <a:off x="723014" y="2456121"/>
            <a:ext cx="10526233" cy="3539430"/>
          </a:xfrm>
          <a:prstGeom prst="rect">
            <a:avLst/>
          </a:prstGeom>
          <a:noFill/>
        </p:spPr>
        <p:txBody>
          <a:bodyPr wrap="square" rtlCol="0">
            <a:spAutoFit/>
          </a:bodyPr>
          <a:lstStyle/>
          <a:p>
            <a:pPr algn="just"/>
            <a:r>
              <a:rPr lang="en-US" sz="3200" dirty="0">
                <a:effectLst/>
                <a:latin typeface="Cambria" panose="02040503050406030204" pitchFamily="18" charset="0"/>
                <a:ea typeface="Cambria" panose="02040503050406030204" pitchFamily="18" charset="0"/>
                <a:cs typeface="Times New Roman" panose="02020603050405020304" pitchFamily="18" charset="0"/>
              </a:rPr>
              <a:t>   Khi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ngắm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ở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Hạ</a:t>
            </a:r>
            <a:r>
              <a:rPr lang="en-US" sz="3200" dirty="0">
                <a:effectLst/>
                <a:latin typeface="Cambria" panose="02040503050406030204" pitchFamily="18" charset="0"/>
                <a:ea typeface="Cambria" panose="02040503050406030204" pitchFamily="18" charset="0"/>
                <a:cs typeface="Times New Roman" panose="02020603050405020304" pitchFamily="18" charset="0"/>
              </a:rPr>
              <a:t> Long,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cảm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chiêm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ngưỡng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thế</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giới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động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trải</a:t>
            </a:r>
            <a:r>
              <a:rPr lang="en-US" sz="3200" dirty="0">
                <a:effectLst/>
                <a:latin typeface="Cambria" panose="02040503050406030204" pitchFamily="18" charset="0"/>
                <a:ea typeface="Cambria" panose="02040503050406030204" pitchFamily="18" charset="0"/>
                <a:cs typeface="Times New Roman" panose="02020603050405020304" pitchFamily="18" charset="0"/>
              </a:rPr>
              <a:t> qua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hàng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triệu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năm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hóa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dáng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mỗi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vịnh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Hạ</a:t>
            </a:r>
            <a:r>
              <a:rPr lang="en-US" sz="3200" dirty="0">
                <a:effectLst/>
                <a:latin typeface="Cambria" panose="02040503050406030204" pitchFamily="18" charset="0"/>
                <a:ea typeface="Cambria" panose="02040503050406030204" pitchFamily="18" charset="0"/>
                <a:cs typeface="Times New Roman" panose="02020603050405020304" pitchFamily="18" charset="0"/>
              </a:rPr>
              <a:t> Long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đều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quen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thuộc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mái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ngồi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cóc</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gà</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rùa</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thiên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tụ</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họp</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thấp</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thoáng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sự</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vậy</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27919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ESCO công nhận Vịnh Hạ Long - Quần đảo Cát Bà là Di sản Thiên nhiên Thế">
            <a:extLst>
              <a:ext uri="{FF2B5EF4-FFF2-40B4-BE49-F238E27FC236}">
                <a16:creationId xmlns:a16="http://schemas.microsoft.com/office/drawing/2014/main" id="{AF9106D8-F780-E1F4-1EAC-48F459E99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B47A265-480B-783D-4797-E80E0D31A58B}"/>
              </a:ext>
            </a:extLst>
          </p:cNvPr>
          <p:cNvGrpSpPr/>
          <p:nvPr/>
        </p:nvGrpSpPr>
        <p:grpSpPr>
          <a:xfrm>
            <a:off x="165929" y="2675365"/>
            <a:ext cx="11860142" cy="1177634"/>
            <a:chOff x="165929" y="172195"/>
            <a:chExt cx="11860142" cy="1177634"/>
          </a:xfrm>
        </p:grpSpPr>
        <p:sp>
          <p:nvSpPr>
            <p:cNvPr id="13" name="Rounded Rectangle 12"/>
            <p:cNvSpPr/>
            <p:nvPr/>
          </p:nvSpPr>
          <p:spPr>
            <a:xfrm>
              <a:off x="165929" y="172195"/>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48712" y="237792"/>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4: Khẳng định Hạ Long là một bộ phận của non sông Việt Nam mà chúng ta yêu quý, bảo vệ, giữ gìn.</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277550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9"/>
          <p:cNvSpPr/>
          <p:nvPr/>
        </p:nvSpPr>
        <p:spPr>
          <a:xfrm>
            <a:off x="1403498" y="356458"/>
            <a:ext cx="10524799" cy="3677603"/>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grpSp>
        <p:nvGrpSpPr>
          <p:cNvPr id="5" name="Group 4"/>
          <p:cNvGrpSpPr/>
          <p:nvPr/>
        </p:nvGrpSpPr>
        <p:grpSpPr>
          <a:xfrm>
            <a:off x="286865" y="300226"/>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1605516" y="502735"/>
            <a:ext cx="10180843"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Chủ đề của bài Những hòn đảo trên vịnh Hạ Long là gì? Chọn đáp án đúng.</a:t>
            </a:r>
          </a:p>
          <a:p>
            <a:pPr lvl="0" algn="just"/>
            <a:r>
              <a:rPr lang="vi-VN" sz="3200" dirty="0">
                <a:solidFill>
                  <a:prstClr val="black"/>
                </a:solidFill>
                <a:latin typeface="Cambria" panose="02040503050406030204" pitchFamily="18" charset="0"/>
                <a:ea typeface="Cambria" panose="02040503050406030204" pitchFamily="18" charset="0"/>
              </a:rPr>
              <a:t>A. Vẻ đẹp kì thú của những hòn đảo trên vịnh Hạ Long</a:t>
            </a:r>
          </a:p>
          <a:p>
            <a:pPr lvl="0" algn="just"/>
            <a:r>
              <a:rPr lang="vi-VN" sz="3200" dirty="0">
                <a:solidFill>
                  <a:prstClr val="black"/>
                </a:solidFill>
                <a:latin typeface="Cambria" panose="02040503050406030204" pitchFamily="18" charset="0"/>
                <a:ea typeface="Cambria" panose="02040503050406030204" pitchFamily="18" charset="0"/>
              </a:rPr>
              <a:t>B. Sự thơ mộng, huyền bí của sóng nước Hạ Long</a:t>
            </a:r>
          </a:p>
          <a:p>
            <a:pPr lvl="0" algn="just"/>
            <a:r>
              <a:rPr lang="vi-VN" sz="3200" dirty="0">
                <a:solidFill>
                  <a:prstClr val="black"/>
                </a:solidFill>
                <a:latin typeface="Cambria" panose="02040503050406030204" pitchFamily="18" charset="0"/>
                <a:ea typeface="Cambria" panose="02040503050406030204" pitchFamily="18" charset="0"/>
              </a:rPr>
              <a:t>C. Sức cuốn hút của thiên nhiên Hạ Long đối với du khách</a:t>
            </a:r>
          </a:p>
          <a:p>
            <a:pPr lvl="0" algn="just"/>
            <a:r>
              <a:rPr lang="vi-VN" sz="3200" dirty="0">
                <a:solidFill>
                  <a:prstClr val="black"/>
                </a:solidFill>
                <a:latin typeface="Cambria" panose="02040503050406030204" pitchFamily="18" charset="0"/>
                <a:ea typeface="Cambria" panose="02040503050406030204" pitchFamily="18" charset="0"/>
              </a:rPr>
              <a:t>D. Những cảnh đẹp có một không hai của thiên nhiên</a:t>
            </a:r>
            <a:endParaRPr kumimoji="0" lang="en-US" i="0" u="none" strike="noStrike" kern="1200" cap="none" spc="0" normalizeH="0" baseline="0" noProof="0" dirty="0">
              <a:ln>
                <a:noFill/>
              </a:ln>
              <a:solidFill>
                <a:prstClr val="black"/>
              </a:solidFill>
              <a:effectLst/>
              <a:uLnTx/>
              <a:uFillTx/>
              <a:latin typeface="Calibri"/>
            </a:endParaRPr>
          </a:p>
        </p:txBody>
      </p:sp>
      <p:sp>
        <p:nvSpPr>
          <p:cNvPr id="13" name="Oval 12">
            <a:extLst>
              <a:ext uri="{FF2B5EF4-FFF2-40B4-BE49-F238E27FC236}">
                <a16:creationId xmlns:a16="http://schemas.microsoft.com/office/drawing/2014/main" id="{07888DEA-C5C3-F439-8006-2216DCDC508A}"/>
              </a:ext>
            </a:extLst>
          </p:cNvPr>
          <p:cNvSpPr/>
          <p:nvPr/>
        </p:nvSpPr>
        <p:spPr>
          <a:xfrm>
            <a:off x="1541721" y="1616149"/>
            <a:ext cx="595423"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p:nvPr/>
        </p:nvSpPr>
        <p:spPr>
          <a:xfrm>
            <a:off x="1390053" y="890156"/>
            <a:ext cx="9911809" cy="4681303"/>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TextBox 6"/>
          <p:cNvSpPr txBox="1"/>
          <p:nvPr/>
        </p:nvSpPr>
        <p:spPr>
          <a:xfrm>
            <a:off x="1807535" y="2561499"/>
            <a:ext cx="9119504" cy="255454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Bài đọc cho thấy vẻ kì thú của những hòn đảo trên vịnh Hạ Long. Mỗi hòn đảo lại mang một dáng hình, vẻ đẹp riêng và chúng được xếp đặt vô cùng đặc sắc. Qua bài đọc, ta càng thêm tự hào trước thắng cảnh của đất nước Việt Nam.</a:t>
            </a:r>
          </a:p>
        </p:txBody>
      </p:sp>
      <p:pic>
        <p:nvPicPr>
          <p:cNvPr id="2" name="Picture 1">
            <a:extLst>
              <a:ext uri="{FF2B5EF4-FFF2-40B4-BE49-F238E27FC236}">
                <a16:creationId xmlns:a16="http://schemas.microsoft.com/office/drawing/2014/main" id="{26065763-8445-A2AA-560C-33223A7F0B53}"/>
              </a:ext>
            </a:extLst>
          </p:cNvPr>
          <p:cNvPicPr>
            <a:picLocks noChangeAspect="1"/>
          </p:cNvPicPr>
          <p:nvPr/>
        </p:nvPicPr>
        <p:blipFill>
          <a:blip r:embed="rId3"/>
          <a:stretch>
            <a:fillRect/>
          </a:stretch>
        </p:blipFill>
        <p:spPr>
          <a:xfrm>
            <a:off x="2797229" y="677191"/>
            <a:ext cx="7809653" cy="2377646"/>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6315" y="168442"/>
            <a:ext cx="5728987" cy="1806304"/>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4" name="Rectangles 1">
            <a:extLst>
              <a:ext uri="{FF2B5EF4-FFF2-40B4-BE49-F238E27FC236}">
                <a16:creationId xmlns:a16="http://schemas.microsoft.com/office/drawing/2014/main" id="{2886FB0F-7052-E5A9-881B-826E36439555}"/>
              </a:ext>
            </a:extLst>
          </p:cNvPr>
          <p:cNvSpPr/>
          <p:nvPr/>
        </p:nvSpPr>
        <p:spPr>
          <a:xfrm>
            <a:off x="3455118" y="409016"/>
            <a:ext cx="4078605" cy="1477328"/>
          </a:xfrm>
          <a:prstGeom prst="rect">
            <a:avLst/>
          </a:prstGeom>
          <a:noFill/>
          <a:ln>
            <a:noFill/>
          </a:ln>
        </p:spPr>
        <p:txBody>
          <a:bodyPr wrap="square" rtlCol="0" anchor="t">
            <a:spAutoFit/>
          </a:bodyPr>
          <a:lstStyle/>
          <a:p>
            <a:pPr algn="ctr"/>
            <a:r>
              <a:rPr lang="en-US" altLang="zh-CN" sz="9000" b="1" dirty="0">
                <a:ln w="12700" cmpd="sng">
                  <a:solidFill>
                    <a:schemeClr val="accent4"/>
                  </a:solidFill>
                  <a:prstDash val="solid"/>
                </a:ln>
                <a:solidFill>
                  <a:srgbClr val="FF0000"/>
                </a:solidFill>
                <a:effectLst/>
                <a:latin typeface="UVN Banh Mi" charset="0"/>
                <a:cs typeface="UVN Banh Mi" charset="0"/>
              </a:rPr>
              <a:t>TIẾT 2</a:t>
            </a:r>
          </a:p>
        </p:txBody>
      </p:sp>
    </p:spTree>
    <p:extLst>
      <p:ext uri="{BB962C8B-B14F-4D97-AF65-F5344CB8AC3E}">
        <p14:creationId xmlns:p14="http://schemas.microsoft.com/office/powerpoint/2010/main" val="14550257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850605" y="-255447"/>
            <a:ext cx="9303488" cy="6411697"/>
          </a:xfrm>
          <a:prstGeom prst="rect">
            <a:avLst/>
          </a:prstGeom>
        </p:spPr>
      </p:pic>
      <p:sp>
        <p:nvSpPr>
          <p:cNvPr id="5" name="Rectangle 4"/>
          <p:cNvSpPr/>
          <p:nvPr/>
        </p:nvSpPr>
        <p:spPr>
          <a:xfrm>
            <a:off x="1362702" y="1632403"/>
            <a:ext cx="848631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diễn cảm</a:t>
            </a:r>
            <a:endParaRPr kumimoji="0" lang="en-US"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393405"/>
            <a:ext cx="11828207" cy="635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Hình ảnh 8" descr="Ảnh có chứa đồ chơi, búp bê, đồ họa véc-tơ&#10;&#10;Mô tả được tạo tự động">
            <a:extLst>
              <a:ext uri="{FF2B5EF4-FFF2-40B4-BE49-F238E27FC236}">
                <a16:creationId xmlns:a16="http://schemas.microsoft.com/office/drawing/2014/main" id="{E425149C-8B89-AC14-A4B9-5F53A62B272D}"/>
              </a:ext>
            </a:extLst>
          </p:cNvPr>
          <p:cNvPicPr>
            <a:picLocks noChangeAspect="1"/>
          </p:cNvPicPr>
          <p:nvPr/>
        </p:nvPicPr>
        <p:blipFill>
          <a:blip r:embed="rId2"/>
          <a:stretch>
            <a:fillRect/>
          </a:stretch>
        </p:blipFill>
        <p:spPr>
          <a:xfrm>
            <a:off x="2266834" y="2202909"/>
            <a:ext cx="7923727" cy="4538133"/>
          </a:xfrm>
          <a:prstGeom prst="rect">
            <a:avLst/>
          </a:prstGeom>
          <a:effectLst/>
        </p:spPr>
      </p:pic>
      <p:sp>
        <p:nvSpPr>
          <p:cNvPr id="6" name="TextBox 5">
            <a:extLst>
              <a:ext uri="{FF2B5EF4-FFF2-40B4-BE49-F238E27FC236}">
                <a16:creationId xmlns:a16="http://schemas.microsoft.com/office/drawing/2014/main" id="{8F8E073E-DB53-72F0-B04A-FFA88A3573DE}"/>
              </a:ext>
            </a:extLst>
          </p:cNvPr>
          <p:cNvSpPr txBox="1"/>
          <p:nvPr/>
        </p:nvSpPr>
        <p:spPr>
          <a:xfrm>
            <a:off x="867222" y="804926"/>
            <a:ext cx="10661558" cy="1938992"/>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diễn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chậm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tình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nhấn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ngữ</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vẻ</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đẹp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thú</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hòn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vịnh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Hạ</a:t>
            </a:r>
            <a:r>
              <a:rPr lang="en-US" sz="4000" dirty="0">
                <a:solidFill>
                  <a:prstClr val="black"/>
                </a:solidFill>
                <a:latin typeface="Cambria" panose="02040503050406030204" pitchFamily="18" charset="0"/>
                <a:ea typeface="Cambria" panose="02040503050406030204" pitchFamily="18" charset="0"/>
              </a:rPr>
              <a:t> Long. </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3" y="502583"/>
            <a:ext cx="11738134" cy="5532457"/>
          </a:xfrm>
          <a:prstGeom prst="rect">
            <a:avLst/>
          </a:prstGeom>
        </p:spPr>
      </p:pic>
      <p:sp>
        <p:nvSpPr>
          <p:cNvPr id="3" name="TextBox 2"/>
          <p:cNvSpPr txBox="1"/>
          <p:nvPr/>
        </p:nvSpPr>
        <p:spPr>
          <a:xfrm>
            <a:off x="892038" y="982442"/>
            <a:ext cx="10122737" cy="4524315"/>
          </a:xfrm>
          <a:prstGeom prst="rect">
            <a:avLst/>
          </a:prstGeom>
          <a:noFill/>
        </p:spPr>
        <p:txBody>
          <a:bodyPr wrap="square" rtlCol="0">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rPr>
              <a:t> </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555488" y="7661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extLst>
      <p:ext uri="{BB962C8B-B14F-4D97-AF65-F5344CB8AC3E}">
        <p14:creationId xmlns:p14="http://schemas.microsoft.com/office/powerpoint/2010/main" val="3235888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3" y="502583"/>
            <a:ext cx="11738134" cy="5532457"/>
          </a:xfrm>
          <a:prstGeom prst="rect">
            <a:avLst/>
          </a:prstGeom>
        </p:spPr>
      </p:pic>
      <p:sp>
        <p:nvSpPr>
          <p:cNvPr id="3" name="TextBox 2"/>
          <p:cNvSpPr txBox="1"/>
          <p:nvPr/>
        </p:nvSpPr>
        <p:spPr>
          <a:xfrm>
            <a:off x="892038" y="982442"/>
            <a:ext cx="10122737" cy="4524315"/>
          </a:xfrm>
          <a:prstGeom prst="rect">
            <a:avLst/>
          </a:prstGeom>
          <a:noFill/>
        </p:spPr>
        <p:txBody>
          <a:bodyPr wrap="square" rtlCol="0">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rPr>
              <a:t> </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Đảo của Hạ Long không phải là những núi đá </a:t>
            </a:r>
            <a:r>
              <a:rPr lang="vi-VN" sz="3200" b="1" dirty="0">
                <a:solidFill>
                  <a:srgbClr val="FF0000"/>
                </a:solidFill>
                <a:latin typeface="Cambria" panose="02040503050406030204" pitchFamily="18" charset="0"/>
                <a:ea typeface="Cambria" panose="02040503050406030204" pitchFamily="18" charset="0"/>
              </a:rPr>
              <a:t>buồn tẻ</a:t>
            </a:r>
            <a:r>
              <a:rPr lang="vi-VN" sz="3200" dirty="0">
                <a:solidFill>
                  <a:srgbClr val="00206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đơn điệu </a:t>
            </a:r>
            <a:r>
              <a:rPr lang="vi-VN" sz="3200" dirty="0">
                <a:solidFill>
                  <a:srgbClr val="002060"/>
                </a:solidFill>
                <a:latin typeface="Cambria" panose="02040503050406030204" pitchFamily="18" charset="0"/>
                <a:ea typeface="Cambria" panose="02040503050406030204" pitchFamily="18" charset="0"/>
              </a:rPr>
              <a:t>mà mỗi hòn, mỗi dáng đều </a:t>
            </a:r>
            <a:r>
              <a:rPr lang="vi-VN" sz="3200" b="1" dirty="0">
                <a:solidFill>
                  <a:srgbClr val="FF0000"/>
                </a:solidFill>
                <a:latin typeface="Cambria" panose="02040503050406030204" pitchFamily="18" charset="0"/>
                <a:ea typeface="Cambria" panose="02040503050406030204" pitchFamily="18" charset="0"/>
              </a:rPr>
              <a:t>thấp thoáng</a:t>
            </a:r>
            <a:r>
              <a:rPr lang="vi-VN"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hình ảnh của sự sống. Có hòn trông như đôi gà đang </a:t>
            </a:r>
            <a:r>
              <a:rPr lang="vi-VN" sz="3200" b="1" dirty="0">
                <a:solidFill>
                  <a:srgbClr val="FF0000"/>
                </a:solidFill>
                <a:latin typeface="Cambria" panose="02040503050406030204" pitchFamily="18" charset="0"/>
                <a:ea typeface="Cambria" panose="02040503050406030204" pitchFamily="18" charset="0"/>
              </a:rPr>
              <a:t>xoè</a:t>
            </a:r>
            <a:r>
              <a:rPr lang="vi-VN" sz="3200" dirty="0">
                <a:solidFill>
                  <a:srgbClr val="002060"/>
                </a:solidFill>
                <a:latin typeface="Cambria" panose="02040503050406030204" pitchFamily="18" charset="0"/>
                <a:ea typeface="Cambria" panose="02040503050406030204" pitchFamily="18" charset="0"/>
              </a:rPr>
              <a:t> cánh chọi nhau trên mặt nước (hòn Gà Chọi); có hòn </a:t>
            </a:r>
            <a:r>
              <a:rPr lang="vi-VN" sz="3200" b="1" dirty="0">
                <a:solidFill>
                  <a:srgbClr val="FF0000"/>
                </a:solidFill>
                <a:latin typeface="Cambria" panose="02040503050406030204" pitchFamily="18" charset="0"/>
                <a:ea typeface="Cambria" panose="02040503050406030204" pitchFamily="18" charset="0"/>
              </a:rPr>
              <a:t>bề thế </a:t>
            </a:r>
            <a:r>
              <a:rPr lang="vi-VN" sz="3200" dirty="0">
                <a:solidFill>
                  <a:srgbClr val="002060"/>
                </a:solidFill>
                <a:latin typeface="Cambria" panose="02040503050406030204" pitchFamily="18" charset="0"/>
                <a:ea typeface="Cambria" panose="02040503050406030204" pitchFamily="18" charset="0"/>
              </a:rPr>
              <a:t>như mái nhà (hòn Mái Nhà); có hòn </a:t>
            </a:r>
            <a:r>
              <a:rPr lang="vi-VN" sz="3200" b="1" dirty="0">
                <a:solidFill>
                  <a:srgbClr val="FF0000"/>
                </a:solidFill>
                <a:latin typeface="Cambria" panose="02040503050406030204" pitchFamily="18" charset="0"/>
                <a:ea typeface="Cambria" panose="02040503050406030204" pitchFamily="18" charset="0"/>
              </a:rPr>
              <a:t>chông chênh </a:t>
            </a:r>
            <a:r>
              <a:rPr lang="vi-VN" sz="3200" dirty="0">
                <a:solidFill>
                  <a:srgbClr val="002060"/>
                </a:solidFill>
                <a:latin typeface="Cambria" panose="02040503050406030204" pitchFamily="18" charset="0"/>
                <a:ea typeface="Cambria" panose="02040503050406030204" pitchFamily="18" charset="0"/>
              </a:rPr>
              <a:t>như con cóc ngồi bờ giếng (hòn Con Cóc), có hòn như ông lão </a:t>
            </a:r>
            <a:r>
              <a:rPr lang="vi-VN" sz="3200" b="1" dirty="0">
                <a:solidFill>
                  <a:srgbClr val="FF0000"/>
                </a:solidFill>
                <a:latin typeface="Cambria" panose="02040503050406030204" pitchFamily="18" charset="0"/>
                <a:ea typeface="Cambria" panose="02040503050406030204" pitchFamily="18" charset="0"/>
              </a:rPr>
              <a:t>trầm tĩnh </a:t>
            </a:r>
            <a:r>
              <a:rPr lang="vi-VN" sz="3200" dirty="0">
                <a:solidFill>
                  <a:srgbClr val="002060"/>
                </a:solidFill>
                <a:latin typeface="Cambria" panose="02040503050406030204" pitchFamily="18" charset="0"/>
                <a:ea typeface="Cambria" panose="02040503050406030204" pitchFamily="18" charset="0"/>
              </a:rPr>
              <a:t>ngồi câu cá (hòn Ông Lã Vọng),... Có nhiều hang đảo </a:t>
            </a:r>
            <a:r>
              <a:rPr lang="vi-VN" sz="3200" b="1" dirty="0">
                <a:solidFill>
                  <a:srgbClr val="FF0000"/>
                </a:solidFill>
                <a:latin typeface="Cambria" panose="02040503050406030204" pitchFamily="18" charset="0"/>
                <a:ea typeface="Cambria" panose="02040503050406030204" pitchFamily="18" charset="0"/>
              </a:rPr>
              <a:t>đẹp</a:t>
            </a:r>
            <a:r>
              <a:rPr lang="vi-VN" sz="3200" dirty="0">
                <a:solidFill>
                  <a:srgbClr val="002060"/>
                </a:solidFill>
                <a:latin typeface="Cambria" panose="02040503050406030204" pitchFamily="18" charset="0"/>
                <a:ea typeface="Cambria" panose="02040503050406030204" pitchFamily="18" charset="0"/>
              </a:rPr>
              <a:t>, như hang Bồ Nâu, hang Đầu Gỗ,... Mỗi hang đảo gắn với một sự tích </a:t>
            </a:r>
            <a:r>
              <a:rPr lang="vi-VN" sz="3200" b="1" dirty="0">
                <a:solidFill>
                  <a:srgbClr val="FF0000"/>
                </a:solidFill>
                <a:latin typeface="Cambria" panose="02040503050406030204" pitchFamily="18" charset="0"/>
                <a:ea typeface="Cambria" panose="02040503050406030204" pitchFamily="18" charset="0"/>
              </a:rPr>
              <a:t>huyền bí</a:t>
            </a:r>
            <a:r>
              <a:rPr lang="vi-VN" sz="3200" dirty="0">
                <a:solidFill>
                  <a:srgbClr val="002060"/>
                </a:solidFill>
                <a:latin typeface="Cambria" panose="02040503050406030204" pitchFamily="18" charset="0"/>
                <a:ea typeface="Cambria" panose="02040503050406030204" pitchFamily="18" charset="0"/>
              </a:rPr>
              <a:t>.</a:t>
            </a:r>
          </a:p>
        </p:txBody>
      </p:sp>
      <p:sp>
        <p:nvSpPr>
          <p:cNvPr id="43" name="타원 49"/>
          <p:cNvSpPr/>
          <p:nvPr/>
        </p:nvSpPr>
        <p:spPr>
          <a:xfrm>
            <a:off x="555488" y="7661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extLst>
      <p:ext uri="{BB962C8B-B14F-4D97-AF65-F5344CB8AC3E}">
        <p14:creationId xmlns:p14="http://schemas.microsoft.com/office/powerpoint/2010/main" val="1412986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Google Shape;961;p38"/>
          <p:cNvSpPr/>
          <p:nvPr/>
        </p:nvSpPr>
        <p:spPr>
          <a:xfrm>
            <a:off x="3859618" y="1986350"/>
            <a:ext cx="8070111"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757201" y="2101248"/>
            <a:ext cx="6113643" cy="4890680"/>
          </a:xfrm>
          <a:prstGeom prst="rect">
            <a:avLst/>
          </a:prstGeom>
        </p:spPr>
      </p:pic>
      <p:sp>
        <p:nvSpPr>
          <p:cNvPr id="5" name="Rectangle 4"/>
          <p:cNvSpPr/>
          <p:nvPr/>
        </p:nvSpPr>
        <p:spPr>
          <a:xfrm>
            <a:off x="4212341" y="437738"/>
            <a:ext cx="7299790" cy="1323439"/>
          </a:xfrm>
          <a:prstGeom prst="rect">
            <a:avLst/>
          </a:prstGeom>
        </p:spPr>
        <p:txBody>
          <a:bodyPr wrap="square">
            <a:spAutoFit/>
          </a:bodyPr>
          <a:lstStyle/>
          <a:p>
            <a:pPr lvl="0" algn="ctr">
              <a:defRPr/>
            </a:pPr>
            <a:r>
              <a:rPr lang="vi-VN" sz="4000" b="1" dirty="0">
                <a:solidFill>
                  <a:srgbClr val="FFFFFF"/>
                </a:solidFill>
                <a:latin typeface="Cambria" panose="02040503050406030204" pitchFamily="18" charset="0"/>
                <a:ea typeface="Cambria" panose="02040503050406030204" pitchFamily="18" charset="0"/>
              </a:rPr>
              <a:t>Em hãy giới thiệu cảnh đẹp vịnh Hạ Long</a:t>
            </a:r>
            <a:r>
              <a:rPr lang="en-US" sz="4000" b="1" dirty="0">
                <a:solidFill>
                  <a:srgbClr val="FFFFFF"/>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Freeform 2">
            <a:extLst>
              <a:ext uri="{FF2B5EF4-FFF2-40B4-BE49-F238E27FC236}">
                <a16:creationId xmlns:a16="http://schemas.microsoft.com/office/drawing/2014/main" id="{59742FE2-CC31-C4C1-FD18-09FA10A9CAC7}"/>
              </a:ext>
            </a:extLst>
          </p:cNvPr>
          <p:cNvSpPr/>
          <p:nvPr/>
        </p:nvSpPr>
        <p:spPr>
          <a:xfrm>
            <a:off x="4476306" y="2030819"/>
            <a:ext cx="6889899" cy="464642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1335880" y="161824"/>
            <a:ext cx="8585094" cy="5501557"/>
          </a:xfrm>
          <a:prstGeom prst="rect">
            <a:avLst/>
          </a:prstGeom>
        </p:spPr>
      </p:pic>
      <p:pic>
        <p:nvPicPr>
          <p:cNvPr id="2" name="Picture 1">
            <a:extLst>
              <a:ext uri="{FF2B5EF4-FFF2-40B4-BE49-F238E27FC236}">
                <a16:creationId xmlns:a16="http://schemas.microsoft.com/office/drawing/2014/main" id="{1E158DE4-158E-B28F-9434-1D07B5D7040B}"/>
              </a:ext>
            </a:extLst>
          </p:cNvPr>
          <p:cNvPicPr>
            <a:picLocks noChangeAspect="1"/>
          </p:cNvPicPr>
          <p:nvPr/>
        </p:nvPicPr>
        <p:blipFill>
          <a:blip r:embed="rId3"/>
          <a:stretch>
            <a:fillRect/>
          </a:stretch>
        </p:blipFill>
        <p:spPr>
          <a:xfrm>
            <a:off x="1331821" y="1925663"/>
            <a:ext cx="8486368" cy="24325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814" y="328167"/>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836508" y="282307"/>
            <a:ext cx="863507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hòn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vịnh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Wave 4">
            <a:extLst>
              <a:ext uri="{FF2B5EF4-FFF2-40B4-BE49-F238E27FC236}">
                <a16:creationId xmlns:a16="http://schemas.microsoft.com/office/drawing/2014/main" id="{656E511E-FF3D-B95E-3420-5D0F23044988}"/>
              </a:ext>
            </a:extLst>
          </p:cNvPr>
          <p:cNvSpPr/>
          <p:nvPr/>
        </p:nvSpPr>
        <p:spPr>
          <a:xfrm>
            <a:off x="1892595" y="1531088"/>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nhấp</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nhô</a:t>
            </a:r>
            <a:endParaRPr lang="en-US" sz="2800" b="1" dirty="0">
              <a:solidFill>
                <a:srgbClr val="0000FF"/>
              </a:solidFill>
              <a:latin typeface="Cambria" panose="02040503050406030204" pitchFamily="18" charset="0"/>
              <a:ea typeface="Cambria" panose="02040503050406030204" pitchFamily="18" charset="0"/>
            </a:endParaRPr>
          </a:p>
        </p:txBody>
      </p:sp>
      <p:sp>
        <p:nvSpPr>
          <p:cNvPr id="18" name="Wave 17">
            <a:extLst>
              <a:ext uri="{FF2B5EF4-FFF2-40B4-BE49-F238E27FC236}">
                <a16:creationId xmlns:a16="http://schemas.microsoft.com/office/drawing/2014/main" id="{39CB68C3-BAEE-2A46-83DF-9306493B1B41}"/>
              </a:ext>
            </a:extLst>
          </p:cNvPr>
          <p:cNvSpPr/>
          <p:nvPr/>
        </p:nvSpPr>
        <p:spPr>
          <a:xfrm>
            <a:off x="4763386" y="1562985"/>
            <a:ext cx="2413591"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sừng</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sững</a:t>
            </a:r>
            <a:endParaRPr lang="en-US" sz="2800" b="1" dirty="0">
              <a:solidFill>
                <a:srgbClr val="0000FF"/>
              </a:solidFill>
              <a:latin typeface="Cambria" panose="02040503050406030204" pitchFamily="18" charset="0"/>
              <a:ea typeface="Cambria" panose="02040503050406030204" pitchFamily="18" charset="0"/>
            </a:endParaRPr>
          </a:p>
        </p:txBody>
      </p:sp>
      <p:sp>
        <p:nvSpPr>
          <p:cNvPr id="19" name="Wave 18">
            <a:extLst>
              <a:ext uri="{FF2B5EF4-FFF2-40B4-BE49-F238E27FC236}">
                <a16:creationId xmlns:a16="http://schemas.microsoft.com/office/drawing/2014/main" id="{323E7EE0-DC81-89BE-2E34-F201C1B8D7D0}"/>
              </a:ext>
            </a:extLst>
          </p:cNvPr>
          <p:cNvSpPr/>
          <p:nvPr/>
        </p:nvSpPr>
        <p:spPr>
          <a:xfrm>
            <a:off x="8187069" y="1562985"/>
            <a:ext cx="2413591"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thưa</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thớt</a:t>
            </a:r>
            <a:endParaRPr lang="en-US" sz="2800" b="1" dirty="0">
              <a:solidFill>
                <a:srgbClr val="0000FF"/>
              </a:solidFill>
              <a:latin typeface="Cambria" panose="02040503050406030204" pitchFamily="18" charset="0"/>
              <a:ea typeface="Cambria" panose="02040503050406030204" pitchFamily="18" charset="0"/>
            </a:endParaRPr>
          </a:p>
        </p:txBody>
      </p:sp>
      <p:sp>
        <p:nvSpPr>
          <p:cNvPr id="23" name="Wave 22">
            <a:extLst>
              <a:ext uri="{FF2B5EF4-FFF2-40B4-BE49-F238E27FC236}">
                <a16:creationId xmlns:a16="http://schemas.microsoft.com/office/drawing/2014/main" id="{9CBDF67B-7E57-2D63-C7E0-AB4C4731BA3D}"/>
              </a:ext>
            </a:extLst>
          </p:cNvPr>
          <p:cNvSpPr/>
          <p:nvPr/>
        </p:nvSpPr>
        <p:spPr>
          <a:xfrm>
            <a:off x="1201479" y="2562446"/>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Cambria" panose="02040503050406030204" pitchFamily="18" charset="0"/>
                <a:ea typeface="Cambria" panose="02040503050406030204" pitchFamily="18" charset="0"/>
              </a:rPr>
              <a:t>chon von</a:t>
            </a:r>
          </a:p>
        </p:txBody>
      </p:sp>
      <p:sp>
        <p:nvSpPr>
          <p:cNvPr id="27" name="Wave 26">
            <a:extLst>
              <a:ext uri="{FF2B5EF4-FFF2-40B4-BE49-F238E27FC236}">
                <a16:creationId xmlns:a16="http://schemas.microsoft.com/office/drawing/2014/main" id="{412AD332-C324-15F5-CC22-1FB0CA1260EA}"/>
              </a:ext>
            </a:extLst>
          </p:cNvPr>
          <p:cNvSpPr/>
          <p:nvPr/>
        </p:nvSpPr>
        <p:spPr>
          <a:xfrm>
            <a:off x="4369981" y="2626242"/>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xúm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xít</a:t>
            </a:r>
            <a:endParaRPr lang="en-US" sz="2800" b="1" dirty="0">
              <a:solidFill>
                <a:srgbClr val="0000FF"/>
              </a:solidFill>
              <a:latin typeface="Cambria" panose="02040503050406030204" pitchFamily="18" charset="0"/>
              <a:ea typeface="Cambria" panose="02040503050406030204" pitchFamily="18" charset="0"/>
            </a:endParaRPr>
          </a:p>
        </p:txBody>
      </p:sp>
      <p:sp>
        <p:nvSpPr>
          <p:cNvPr id="30" name="Wave 29">
            <a:extLst>
              <a:ext uri="{FF2B5EF4-FFF2-40B4-BE49-F238E27FC236}">
                <a16:creationId xmlns:a16="http://schemas.microsoft.com/office/drawing/2014/main" id="{64D640EE-0307-E287-25D5-86F6EF5D5B98}"/>
              </a:ext>
            </a:extLst>
          </p:cNvPr>
          <p:cNvSpPr/>
          <p:nvPr/>
        </p:nvSpPr>
        <p:spPr>
          <a:xfrm>
            <a:off x="7410893" y="2615609"/>
            <a:ext cx="2775098"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chông</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chênh</a:t>
            </a:r>
            <a:endParaRPr lang="en-US" sz="2800" b="1" dirty="0">
              <a:solidFill>
                <a:srgbClr val="0000FF"/>
              </a:solid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960DD945-CF63-FC67-63EF-41B3052BAC4C}"/>
              </a:ext>
            </a:extLst>
          </p:cNvPr>
          <p:cNvGrpSpPr/>
          <p:nvPr/>
        </p:nvGrpSpPr>
        <p:grpSpPr>
          <a:xfrm>
            <a:off x="1017378" y="3573980"/>
            <a:ext cx="10720966" cy="2765096"/>
            <a:chOff x="1727199" y="1855788"/>
            <a:chExt cx="9259153" cy="3146425"/>
          </a:xfrm>
          <a:solidFill>
            <a:srgbClr val="FFFFFF"/>
          </a:solidFill>
        </p:grpSpPr>
        <p:sp>
          <p:nvSpPr>
            <p:cNvPr id="32" name="同侧圆角矩形 2">
              <a:extLst>
                <a:ext uri="{FF2B5EF4-FFF2-40B4-BE49-F238E27FC236}">
                  <a16:creationId xmlns:a16="http://schemas.microsoft.com/office/drawing/2014/main" id="{2D506E73-7C2A-2A6F-D914-8820A6466B23}"/>
                </a:ext>
              </a:extLst>
            </p:cNvPr>
            <p:cNvSpPr/>
            <p:nvPr/>
          </p:nvSpPr>
          <p:spPr>
            <a:xfrm>
              <a:off x="1727199" y="1855788"/>
              <a:ext cx="9259153" cy="3146425"/>
            </a:xfrm>
            <a:prstGeom prst="round2SameRect">
              <a:avLst>
                <a:gd name="adj1" fmla="val 34269"/>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Calibri" panose="020F0502020204030204"/>
                <a:ea typeface="等线" panose="020B0604020202020204" charset="-122"/>
                <a:cs typeface="+mn-cs"/>
              </a:endParaRPr>
            </a:p>
          </p:txBody>
        </p:sp>
        <p:sp>
          <p:nvSpPr>
            <p:cNvPr id="33" name="同侧圆角矩形 1">
              <a:extLst>
                <a:ext uri="{FF2B5EF4-FFF2-40B4-BE49-F238E27FC236}">
                  <a16:creationId xmlns:a16="http://schemas.microsoft.com/office/drawing/2014/main" id="{BEECE51A-CC83-4F61-E3C4-14CBA2BF7D8A}"/>
                </a:ext>
              </a:extLst>
            </p:cNvPr>
            <p:cNvSpPr/>
            <p:nvPr/>
          </p:nvSpPr>
          <p:spPr>
            <a:xfrm>
              <a:off x="1888837" y="2009775"/>
              <a:ext cx="8916584" cy="2838450"/>
            </a:xfrm>
            <a:prstGeom prst="round2SameRect">
              <a:avLst>
                <a:gd name="adj1" fmla="val 34269"/>
                <a:gd name="adj2" fmla="val 0"/>
              </a:avLst>
            </a:prstGeom>
            <a:grp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等线" panose="020B0604020202020204" charset="-122"/>
                <a:cs typeface="+mn-cs"/>
              </a:endParaRPr>
            </a:p>
          </p:txBody>
        </p:sp>
      </p:grpSp>
      <p:sp>
        <p:nvSpPr>
          <p:cNvPr id="34" name="TextBox 33">
            <a:extLst>
              <a:ext uri="{FF2B5EF4-FFF2-40B4-BE49-F238E27FC236}">
                <a16:creationId xmlns:a16="http://schemas.microsoft.com/office/drawing/2014/main" id="{112C3E18-04F6-AA3D-84A2-3B5DCB382776}"/>
              </a:ext>
            </a:extLst>
          </p:cNvPr>
          <p:cNvSpPr txBox="1"/>
          <p:nvPr/>
        </p:nvSpPr>
        <p:spPr>
          <a:xfrm>
            <a:off x="1391385" y="3979082"/>
            <a:ext cx="10091406" cy="2062103"/>
          </a:xfrm>
          <a:prstGeom prst="rect">
            <a:avLst/>
          </a:prstGeom>
          <a:noFill/>
        </p:spPr>
        <p:txBody>
          <a:bodyPr wrap="square" rtlCol="0">
            <a:spAutoFit/>
          </a:bodyPr>
          <a:lstStyle/>
          <a:p>
            <a:pPr lvl="0" algn="just"/>
            <a:r>
              <a:rPr lang="vi-VN" sz="3200" dirty="0">
                <a:solidFill>
                  <a:schemeClr val="tx1">
                    <a:lumMod val="95000"/>
                    <a:lumOff val="5000"/>
                  </a:schemeClr>
                </a:solidFill>
                <a:latin typeface="Cambria" panose="02040503050406030204" pitchFamily="18" charset="0"/>
                <a:ea typeface="Cambria" panose="02040503050406030204" pitchFamily="18" charset="0"/>
              </a:rPr>
              <a:t>Các từ có âm đầu hoặc vần giống nhau, tạo sự độc đáo về âm điệu khi đọc, đồng thời các từ này đều giàu sức gợi tả, giúp người đọc hình dung được hình dáng, sự xếp đặt thú vị của các hòn đảo trên vịnh. </a:t>
            </a:r>
            <a:endParaRPr kumimoji="0" lang="en-US" sz="3200"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82210" y="486451"/>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895075" y="517515"/>
            <a:ext cx="8635073" cy="1077218"/>
          </a:xfrm>
          <a:prstGeom prst="rect">
            <a:avLst/>
          </a:prstGeom>
        </p:spPr>
        <p:txBody>
          <a:bodyPr wrap="square">
            <a:spAutoFit/>
          </a:bodyPr>
          <a:lstStyle/>
          <a:p>
            <a:pPr lvl="0" algn="ctr"/>
            <a:r>
              <a:rPr lang="en-US" sz="3200" b="1" dirty="0">
                <a:solidFill>
                  <a:srgbClr val="000000"/>
                </a:solidFill>
                <a:latin typeface="Cambria" panose="02040503050406030204" pitchFamily="18" charset="0"/>
                <a:ea typeface="Cambria" panose="02040503050406030204" pitchFamily="18" charset="0"/>
              </a:rPr>
              <a:t>2. </a:t>
            </a:r>
            <a:r>
              <a:rPr lang="vi-VN" sz="3200" b="1" dirty="0">
                <a:solidFill>
                  <a:srgbClr val="000000"/>
                </a:solidFill>
                <a:latin typeface="Cambria" panose="02040503050406030204" pitchFamily="18" charset="0"/>
                <a:ea typeface="Cambria" panose="02040503050406030204" pitchFamily="18" charset="0"/>
              </a:rPr>
              <a:t>Tìm trong các từ dưới đây những cặp từ đồng nghĩa.</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loud 4">
            <a:extLst>
              <a:ext uri="{FF2B5EF4-FFF2-40B4-BE49-F238E27FC236}">
                <a16:creationId xmlns:a16="http://schemas.microsoft.com/office/drawing/2014/main" id="{656E511E-FF3D-B95E-3420-5D0F23044988}"/>
              </a:ext>
            </a:extLst>
          </p:cNvPr>
          <p:cNvSpPr/>
          <p:nvPr/>
        </p:nvSpPr>
        <p:spPr>
          <a:xfrm>
            <a:off x="594025" y="1956241"/>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ngắm</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nhìn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2" name="Cloud 1">
            <a:extLst>
              <a:ext uri="{FF2B5EF4-FFF2-40B4-BE49-F238E27FC236}">
                <a16:creationId xmlns:a16="http://schemas.microsoft.com/office/drawing/2014/main" id="{B0C5F53E-AD8C-1EB9-F694-E6E836A0A162}"/>
              </a:ext>
            </a:extLst>
          </p:cNvPr>
          <p:cNvSpPr/>
          <p:nvPr/>
        </p:nvSpPr>
        <p:spPr>
          <a:xfrm>
            <a:off x="3454183" y="1956241"/>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quần</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tụ</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6" name="Cloud 5">
            <a:extLst>
              <a:ext uri="{FF2B5EF4-FFF2-40B4-BE49-F238E27FC236}">
                <a16:creationId xmlns:a16="http://schemas.microsoft.com/office/drawing/2014/main" id="{72320E60-7684-6E3B-63C3-B1317C488FF2}"/>
              </a:ext>
            </a:extLst>
          </p:cNvPr>
          <p:cNvSpPr/>
          <p:nvPr/>
        </p:nvSpPr>
        <p:spPr>
          <a:xfrm>
            <a:off x="6420666" y="1945608"/>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00FF"/>
                </a:solidFill>
                <a:latin typeface="Cambria" panose="02040503050406030204" pitchFamily="18" charset="0"/>
                <a:ea typeface="Cambria" panose="02040503050406030204" pitchFamily="18" charset="0"/>
              </a:rPr>
              <a:t>v</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9217028" y="1913711"/>
            <a:ext cx="2626241"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trẫm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tĩnh</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99943C41-C4C7-AAD3-5157-012834348FB3}"/>
              </a:ext>
            </a:extLst>
          </p:cNvPr>
          <p:cNvSpPr/>
          <p:nvPr/>
        </p:nvSpPr>
        <p:spPr>
          <a:xfrm>
            <a:off x="519597" y="3115190"/>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trầm</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lặng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9" name="Cloud 8">
            <a:extLst>
              <a:ext uri="{FF2B5EF4-FFF2-40B4-BE49-F238E27FC236}">
                <a16:creationId xmlns:a16="http://schemas.microsoft.com/office/drawing/2014/main" id="{60808E22-8E2F-5256-321A-E382A76E2CCB}"/>
              </a:ext>
            </a:extLst>
          </p:cNvPr>
          <p:cNvSpPr/>
          <p:nvPr/>
        </p:nvSpPr>
        <p:spPr>
          <a:xfrm>
            <a:off x="3379755" y="3115190"/>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chãi</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6346238" y="3104557"/>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quây</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quần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id="{B7B310A2-0C77-F42F-B7A6-E4D0E48335A0}"/>
              </a:ext>
            </a:extLst>
          </p:cNvPr>
          <p:cNvSpPr/>
          <p:nvPr/>
        </p:nvSpPr>
        <p:spPr>
          <a:xfrm>
            <a:off x="9142600" y="3072660"/>
            <a:ext cx="2626241"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chiêm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ngưỡng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10" y="3944679"/>
            <a:ext cx="3521150" cy="3168502"/>
          </a:xfrm>
          <a:prstGeom prst="rect">
            <a:avLst/>
          </a:prstGeom>
        </p:spPr>
      </p:pic>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920" y="3965944"/>
            <a:ext cx="3521150" cy="3168502"/>
          </a:xfrm>
          <a:prstGeom prst="rect">
            <a:avLst/>
          </a:prstGeom>
        </p:spPr>
      </p:pic>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301" y="3987210"/>
            <a:ext cx="3521150" cy="3168502"/>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1110" y="4008475"/>
            <a:ext cx="3521150" cy="3168502"/>
          </a:xfrm>
          <a:prstGeom prst="rect">
            <a:avLst/>
          </a:prstGeom>
        </p:spPr>
      </p:pic>
    </p:spTree>
    <p:extLst>
      <p:ext uri="{BB962C8B-B14F-4D97-AF65-F5344CB8AC3E}">
        <p14:creationId xmlns:p14="http://schemas.microsoft.com/office/powerpoint/2010/main" val="2563824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2.77556E-17 -1.48148E-6 L -0.04531 0.5257 " pathEditMode="relative" rAng="0" ptsTypes="AA">
                                      <p:cBhvr>
                                        <p:cTn id="38" dur="2000" fill="hold"/>
                                        <p:tgtEl>
                                          <p:spTgt spid="5"/>
                                        </p:tgtEl>
                                        <p:attrNameLst>
                                          <p:attrName>ppt_x</p:attrName>
                                          <p:attrName>ppt_y</p:attrName>
                                        </p:attrNameLst>
                                      </p:cBhvr>
                                      <p:rCtr x="-2266" y="2627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2.08333E-6 -4.44444E-6 L -0.74258 0.3676 " pathEditMode="relative" rAng="0" ptsTypes="AA">
                                      <p:cBhvr>
                                        <p:cTn id="42" dur="2000" fill="hold"/>
                                        <p:tgtEl>
                                          <p:spTgt spid="11"/>
                                        </p:tgtEl>
                                        <p:attrNameLst>
                                          <p:attrName>ppt_x</p:attrName>
                                          <p:attrName>ppt_y</p:attrName>
                                        </p:attrNameLst>
                                      </p:cBhvr>
                                      <p:rCtr x="-37135" y="18380"/>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58333E-6 -1.48148E-6 L -0.03477 0.53033 " pathEditMode="relative" rAng="0" ptsTypes="AA">
                                      <p:cBhvr>
                                        <p:cTn id="46" dur="2000" fill="hold"/>
                                        <p:tgtEl>
                                          <p:spTgt spid="2"/>
                                        </p:tgtEl>
                                        <p:attrNameLst>
                                          <p:attrName>ppt_x</p:attrName>
                                          <p:attrName>ppt_y</p:attrName>
                                        </p:attrNameLst>
                                      </p:cBhvr>
                                      <p:rCtr x="-1745" y="26505"/>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5E-6 -4.07407E-6 L -0.27813 0.36436 " pathEditMode="relative" rAng="0" ptsTypes="AA">
                                      <p:cBhvr>
                                        <p:cTn id="50" dur="2000" fill="hold"/>
                                        <p:tgtEl>
                                          <p:spTgt spid="10"/>
                                        </p:tgtEl>
                                        <p:attrNameLst>
                                          <p:attrName>ppt_x</p:attrName>
                                          <p:attrName>ppt_y</p:attrName>
                                        </p:attrNameLst>
                                      </p:cBhvr>
                                      <p:rCtr x="-13906" y="1821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1.875E-6 -2.96296E-6 L -0.27174 0.52431 " pathEditMode="relative" rAng="0" ptsTypes="AA">
                                      <p:cBhvr>
                                        <p:cTn id="54" dur="2000" fill="hold"/>
                                        <p:tgtEl>
                                          <p:spTgt spid="7"/>
                                        </p:tgtEl>
                                        <p:attrNameLst>
                                          <p:attrName>ppt_x</p:attrName>
                                          <p:attrName>ppt_y</p:attrName>
                                        </p:attrNameLst>
                                      </p:cBhvr>
                                      <p:rCtr x="-13594" y="2620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2.08333E-7 -2.96296E-6 L 0.45 0.35533 " pathEditMode="relative" rAng="0" ptsTypes="AA">
                                      <p:cBhvr>
                                        <p:cTn id="58" dur="2000" fill="hold"/>
                                        <p:tgtEl>
                                          <p:spTgt spid="8"/>
                                        </p:tgtEl>
                                        <p:attrNameLst>
                                          <p:attrName>ppt_x</p:attrName>
                                          <p:attrName>ppt_y</p:attrName>
                                        </p:attrNameLst>
                                      </p:cBhvr>
                                      <p:rCtr x="22500" y="17755"/>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4.79167E-6 -2.59259E-6 L 0.21628 0.52246 " pathEditMode="relative" rAng="0" ptsTypes="AA">
                                      <p:cBhvr>
                                        <p:cTn id="62" dur="2000" fill="hold"/>
                                        <p:tgtEl>
                                          <p:spTgt spid="6"/>
                                        </p:tgtEl>
                                        <p:attrNameLst>
                                          <p:attrName>ppt_x</p:attrName>
                                          <p:attrName>ppt_y</p:attrName>
                                        </p:attrNameLst>
                                      </p:cBhvr>
                                      <p:rCtr x="10807" y="26111"/>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375E-6 -2.96296E-6 L 0.46744 0.32732 " pathEditMode="relative" rAng="0" ptsTypes="AA">
                                      <p:cBhvr>
                                        <p:cTn id="66" dur="2000" fill="hold"/>
                                        <p:tgtEl>
                                          <p:spTgt spid="9"/>
                                        </p:tgtEl>
                                        <p:attrNameLst>
                                          <p:attrName>ppt_x</p:attrName>
                                          <p:attrName>ppt_y</p:attrName>
                                        </p:attrNameLst>
                                      </p:cBhvr>
                                      <p:rCtr x="23372" y="1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5" grpId="1" animBg="1"/>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17"/>
          <p:cNvSpPr/>
          <p:nvPr/>
        </p:nvSpPr>
        <p:spPr>
          <a:xfrm>
            <a:off x="0" y="62226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2629822" y="2342618"/>
            <a:ext cx="4183910" cy="1657328"/>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quây</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quần</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quần</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tụ</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id="{B7B310A2-0C77-F42F-B7A6-E4D0E48335A0}"/>
              </a:ext>
            </a:extLst>
          </p:cNvPr>
          <p:cNvSpPr/>
          <p:nvPr/>
        </p:nvSpPr>
        <p:spPr>
          <a:xfrm>
            <a:off x="-505026" y="2381750"/>
            <a:ext cx="4034781" cy="1726257"/>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chiêm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ngưỡng</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ngắm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nhìn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149" y="1465093"/>
            <a:ext cx="4434152" cy="3990066"/>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21" y="1342482"/>
            <a:ext cx="4707955" cy="4236447"/>
          </a:xfrm>
          <a:prstGeom prst="rect">
            <a:avLst/>
          </a:prstGeom>
        </p:spPr>
      </p:pic>
      <p:sp>
        <p:nvSpPr>
          <p:cNvPr id="9" name="Cloud 8">
            <a:extLst>
              <a:ext uri="{FF2B5EF4-FFF2-40B4-BE49-F238E27FC236}">
                <a16:creationId xmlns:a16="http://schemas.microsoft.com/office/drawing/2014/main" id="{60808E22-8E2F-5256-321A-E382A76E2CCB}"/>
              </a:ext>
            </a:extLst>
          </p:cNvPr>
          <p:cNvSpPr/>
          <p:nvPr/>
        </p:nvSpPr>
        <p:spPr>
          <a:xfrm>
            <a:off x="8941404" y="2497105"/>
            <a:ext cx="3321671" cy="1235322"/>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chãi</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6168088" y="2553459"/>
            <a:ext cx="3184915" cy="1235322"/>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trẫm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tĩnh</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trầm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lặng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49" y="1462665"/>
            <a:ext cx="4434152" cy="3990066"/>
          </a:xfrm>
          <a:prstGeom prst="rect">
            <a:avLst/>
          </a:prstGeom>
        </p:spPr>
      </p:pic>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664" y="1402077"/>
            <a:ext cx="4599966" cy="4139274"/>
          </a:xfrm>
          <a:prstGeom prst="rect">
            <a:avLst/>
          </a:prstGeom>
        </p:spPr>
      </p:pic>
    </p:spTree>
    <p:extLst>
      <p:ext uri="{BB962C8B-B14F-4D97-AF65-F5344CB8AC3E}">
        <p14:creationId xmlns:p14="http://schemas.microsoft.com/office/powerpoint/2010/main" val="3207937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ounded Rectangle 30"/>
          <p:cNvSpPr/>
          <p:nvPr/>
        </p:nvSpPr>
        <p:spPr>
          <a:xfrm>
            <a:off x="1261973" y="2086492"/>
            <a:ext cx="9951459" cy="1968149"/>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 name="TextBox 1"/>
          <p:cNvSpPr txBox="1"/>
          <p:nvPr/>
        </p:nvSpPr>
        <p:spPr>
          <a:xfrm>
            <a:off x="1388568" y="2488980"/>
            <a:ext cx="924642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mn-cs"/>
              </a:rPr>
              <a:t>Đặt câu với 1 cặp từ đồng nghĩa em tìm được ở bài tập 2.</a:t>
            </a:r>
            <a:endParaRPr kumimoji="0" lang="en-US" sz="18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2997200" y="1945711"/>
            <a:ext cx="6400800" cy="3069025"/>
            <a:chOff x="3911731" y="894056"/>
            <a:chExt cx="8406597" cy="5531461"/>
          </a:xfrm>
        </p:grpSpPr>
        <p:sp>
          <p:nvSpPr>
            <p:cNvPr id="6" name="文本框 22"/>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p:txBody>
        </p:sp>
        <p:grpSp>
          <p:nvGrpSpPr>
            <p:cNvPr id="7" name="Group 6"/>
            <p:cNvGrpSpPr/>
            <p:nvPr/>
          </p:nvGrpSpPr>
          <p:grpSpPr>
            <a:xfrm>
              <a:off x="3911731" y="894056"/>
              <a:ext cx="8095881" cy="5238072"/>
              <a:chOff x="4376142" y="0"/>
              <a:chExt cx="5920637" cy="2211327"/>
            </a:xfrm>
          </p:grpSpPr>
          <p:sp>
            <p:nvSpPr>
              <p:cNvPr id="8" name="Flowchart: Terminator 7"/>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60"/>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0" name="Content Placeholder 2"/>
          <p:cNvSpPr txBox="1"/>
          <p:nvPr/>
        </p:nvSpPr>
        <p:spPr>
          <a:xfrm>
            <a:off x="3308980" y="2255279"/>
            <a:ext cx="5669435" cy="4351338"/>
          </a:xfrm>
          <a:prstGeom prst="rect">
            <a:avLst/>
          </a:prstGeom>
        </p:spPr>
        <p:txBody>
          <a:bodyPr lIns="101600" tIns="38100" rIns="76200" bIns="38100">
            <a:noAutofit/>
          </a:bodyPr>
          <a:lstStyle>
            <a:lvl1pPr marL="0" indent="0" algn="ctr" defTabSz="914400" rtl="0" eaLnBrk="1" fontAlgn="auto" latinLnBrk="0" hangingPunct="1">
              <a:lnSpc>
                <a:spcPct val="100000"/>
              </a:lnSpc>
              <a:spcBef>
                <a:spcPts val="1000"/>
              </a:spcBef>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và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trả lời câu hỏi.</a:t>
            </a:r>
          </a:p>
        </p:txBody>
      </p:sp>
      <p:pic>
        <p:nvPicPr>
          <p:cNvPr id="2" name="Picture 1"/>
          <p:cNvPicPr>
            <a:picLocks noChangeAspect="1"/>
          </p:cNvPicPr>
          <p:nvPr/>
        </p:nvPicPr>
        <p:blipFill>
          <a:blip r:embed="rId2"/>
          <a:stretch>
            <a:fillRect/>
          </a:stretch>
        </p:blipFill>
        <p:spPr>
          <a:xfrm>
            <a:off x="0" y="7015"/>
            <a:ext cx="6096528"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C1CDFB5C-8301-0ABC-889A-2F8950221C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36" b="1936"/>
          <a:stretch>
            <a:fillRect/>
          </a:stretch>
        </p:blipFill>
        <p:spPr>
          <a:xfrm>
            <a:off x="-1141115" y="0"/>
            <a:ext cx="8626436" cy="6963139"/>
          </a:xfrm>
          <a:prstGeom prst="rect">
            <a:avLst/>
          </a:prstGeom>
        </p:spPr>
      </p:pic>
      <p:sp>
        <p:nvSpPr>
          <p:cNvPr id="3" name="TextBox 2">
            <a:extLst>
              <a:ext uri="{FF2B5EF4-FFF2-40B4-BE49-F238E27FC236}">
                <a16:creationId xmlns:a16="http://schemas.microsoft.com/office/drawing/2014/main" id="{44F9A395-5839-84B9-216B-6ED440CDFC28}"/>
              </a:ext>
            </a:extLst>
          </p:cNvPr>
          <p:cNvSpPr txBox="1"/>
          <p:nvPr/>
        </p:nvSpPr>
        <p:spPr>
          <a:xfrm>
            <a:off x="811595" y="1404191"/>
            <a:ext cx="4717335" cy="4401205"/>
          </a:xfrm>
          <a:prstGeom prst="rect">
            <a:avLst/>
          </a:prstGeom>
          <a:noFill/>
        </p:spPr>
        <p:txBody>
          <a:bodyPr wrap="square" rtlCol="0">
            <a:spAutoFit/>
          </a:bodyPr>
          <a:lstStyle/>
          <a:p>
            <a:pPr lvl="0" algn="ctr">
              <a:defRPr/>
            </a:pPr>
            <a:r>
              <a:rPr lang="vi-V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Quê hương Việt Nam chúng ta thật nhiều cảnh đẹp, phong phú. Mỗi nơi mang vẻ đẹp đặc trưng của từng vùng. Bài đọc “Những hòn đảo trên Vịnh Hạ Long” đã miêu tả vẻ đẹp kỳ thú của những hòn đảo, đầy sống động và có những câu chuyện sự tích huyền bí. </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Kinh nghiệm du lịch vịnh Hạ Long cực “chất” cho 2024">
            <a:extLst>
              <a:ext uri="{FF2B5EF4-FFF2-40B4-BE49-F238E27FC236}">
                <a16:creationId xmlns:a16="http://schemas.microsoft.com/office/drawing/2014/main" id="{1088BF41-21BF-C464-3838-FCE0470D4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4561">
            <a:off x="6605700" y="3678865"/>
            <a:ext cx="5511872" cy="266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Du lịch vịnh Hạ Long - Vùng biển đảo CỰC PHẨM của Quảng Ninh">
            <a:extLst>
              <a:ext uri="{FF2B5EF4-FFF2-40B4-BE49-F238E27FC236}">
                <a16:creationId xmlns:a16="http://schemas.microsoft.com/office/drawing/2014/main" id="{CC3429EB-3362-A202-22A7-303872E8F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0937">
            <a:off x="6920547" y="244548"/>
            <a:ext cx="4827101" cy="321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5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par>
                                <p:cTn id="20" presetID="2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2192000" cy="6858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4C0DB69-950C-2C66-7504-A155ED3FE417}"/>
              </a:ext>
            </a:extLst>
          </p:cNvPr>
          <p:cNvSpPr/>
          <p:nvPr/>
        </p:nvSpPr>
        <p:spPr>
          <a:xfrm>
            <a:off x="0" y="1435816"/>
            <a:ext cx="4486276" cy="4048125"/>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5"/>
            <a:stretch>
              <a:fillRect/>
            </a:stretch>
          </a:blipFill>
        </p:spPr>
        <p:txBody>
          <a:bodyPr/>
          <a:lstStyle/>
          <a:p>
            <a:endParaRPr lang="en-US"/>
          </a:p>
        </p:txBody>
      </p:sp>
      <p:pic>
        <p:nvPicPr>
          <p:cNvPr id="9" name="Picture 8">
            <a:extLst>
              <a:ext uri="{FF2B5EF4-FFF2-40B4-BE49-F238E27FC236}">
                <a16:creationId xmlns:a16="http://schemas.microsoft.com/office/drawing/2014/main" id="{2E2657C2-4154-81DD-BC79-505C51098251}"/>
              </a:ext>
            </a:extLst>
          </p:cNvPr>
          <p:cNvPicPr>
            <a:picLocks noChangeAspect="1"/>
          </p:cNvPicPr>
          <p:nvPr/>
        </p:nvPicPr>
        <p:blipFill>
          <a:blip r:embed="rId6"/>
          <a:stretch>
            <a:fillRect/>
          </a:stretch>
        </p:blipFill>
        <p:spPr>
          <a:xfrm>
            <a:off x="4188357" y="173133"/>
            <a:ext cx="4267570" cy="2578832"/>
          </a:xfrm>
          <a:prstGeom prst="rect">
            <a:avLst/>
          </a:prstGeom>
        </p:spPr>
      </p:pic>
      <p:pic>
        <p:nvPicPr>
          <p:cNvPr id="15" name="Picture 14">
            <a:extLst>
              <a:ext uri="{FF2B5EF4-FFF2-40B4-BE49-F238E27FC236}">
                <a16:creationId xmlns:a16="http://schemas.microsoft.com/office/drawing/2014/main" id="{4D2D04D7-7291-3696-B3C2-42EDB80D58FF}"/>
              </a:ext>
            </a:extLst>
          </p:cNvPr>
          <p:cNvPicPr>
            <a:picLocks noChangeAspect="1"/>
          </p:cNvPicPr>
          <p:nvPr/>
        </p:nvPicPr>
        <p:blipFill>
          <a:blip r:embed="rId7"/>
          <a:stretch>
            <a:fillRect/>
          </a:stretch>
        </p:blipFill>
        <p:spPr>
          <a:xfrm>
            <a:off x="2243138" y="1718144"/>
            <a:ext cx="10289705" cy="3527899"/>
          </a:xfrm>
          <a:prstGeom prst="rect">
            <a:avLst/>
          </a:prstGeom>
        </p:spPr>
      </p:pic>
      <p:pic>
        <p:nvPicPr>
          <p:cNvPr id="17" name="Picture 16">
            <a:extLst>
              <a:ext uri="{FF2B5EF4-FFF2-40B4-BE49-F238E27FC236}">
                <a16:creationId xmlns:a16="http://schemas.microsoft.com/office/drawing/2014/main" id="{1EA12516-EAF1-2437-6CAC-A6646C9D197C}"/>
              </a:ext>
            </a:extLst>
          </p:cNvPr>
          <p:cNvPicPr>
            <a:picLocks noChangeAspect="1"/>
          </p:cNvPicPr>
          <p:nvPr/>
        </p:nvPicPr>
        <p:blipFill>
          <a:blip r:embed="rId8"/>
          <a:stretch>
            <a:fillRect/>
          </a:stretch>
        </p:blipFill>
        <p:spPr>
          <a:xfrm>
            <a:off x="7979728" y="5998389"/>
            <a:ext cx="3420152" cy="859611"/>
          </a:xfrm>
          <a:prstGeom prst="rect">
            <a:avLst/>
          </a:prstGeom>
        </p:spPr>
      </p:pic>
    </p:spTree>
    <p:extLst>
      <p:ext uri="{BB962C8B-B14F-4D97-AF65-F5344CB8AC3E}">
        <p14:creationId xmlns:p14="http://schemas.microsoft.com/office/powerpoint/2010/main" val="21326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0" y="177801"/>
            <a:ext cx="12192000" cy="66801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3544908" y="177801"/>
            <a:ext cx="5102184" cy="910510"/>
          </a:xfrm>
          <a:prstGeom prst="rect">
            <a:avLst/>
          </a:prstGeom>
        </p:spPr>
      </p:pic>
      <p:sp>
        <p:nvSpPr>
          <p:cNvPr id="2" name="TextBox 1">
            <a:extLst>
              <a:ext uri="{FF2B5EF4-FFF2-40B4-BE49-F238E27FC236}">
                <a16:creationId xmlns:a16="http://schemas.microsoft.com/office/drawing/2014/main" id="{EBA625C2-F0C5-3B7D-FABD-E112F1D310BA}"/>
              </a:ext>
            </a:extLst>
          </p:cNvPr>
          <p:cNvSpPr txBox="1"/>
          <p:nvPr/>
        </p:nvSpPr>
        <p:spPr>
          <a:xfrm>
            <a:off x="332014" y="1088311"/>
            <a:ext cx="11772900" cy="5615063"/>
          </a:xfrm>
          <a:prstGeom prst="rect">
            <a:avLst/>
          </a:prstGeom>
          <a:noFill/>
        </p:spPr>
        <p:txBody>
          <a:bodyPr wrap="square" rtlCol="0">
            <a:spAutoFit/>
          </a:bodyPr>
          <a:lstStyle/>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Đọc đúng từ ngữ, câu, đoạn và toàn bộ bài Những hòn đảo trên vịnh Hạ Long. Biết đọc diễn cảm, phù hợp với nội dung; biết nhấn giọng ở những từ ngữ quan trọng, giàu sức gợi tả, gợi cảm, giúp người đọc cảm nhận được vẻ đẹp độc đáo của những hòn đảo trên vịnh Hạ Long. </a:t>
            </a:r>
          </a:p>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biết được nội dung chính của bài đọc: Bài đọc đã khắc hoạ lên một bức tranh Hạ Long với những hang đảo có vẻ đẹp kì thú, đầy sự sống động và những sự tích huyền bí.</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Cảm nhận được cách sử dụng những từ ngữ, hình ảnh, biện pháp so sánh, nhân hóa,… của tác giả trong việc miêu tả hình dáng, sự sắp xếp kì thú của những hòn đảo trên vịnh Hạ Long.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 name="Picture 3">
            <a:extLst>
              <a:ext uri="{FF2B5EF4-FFF2-40B4-BE49-F238E27FC236}">
                <a16:creationId xmlns:a16="http://schemas.microsoft.com/office/drawing/2014/main" id="{14AC34C9-B4A4-929F-DD1B-5603A31BACFD}"/>
              </a:ext>
            </a:extLst>
          </p:cNvPr>
          <p:cNvPicPr>
            <a:picLocks noChangeAspect="1"/>
          </p:cNvPicPr>
          <p:nvPr/>
        </p:nvPicPr>
        <p:blipFill>
          <a:blip r:embed="rId4"/>
          <a:stretch>
            <a:fillRect/>
          </a:stretch>
        </p:blipFill>
        <p:spPr>
          <a:xfrm>
            <a:off x="2537208" y="2159542"/>
            <a:ext cx="7340191" cy="24531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311342" y="872903"/>
            <a:ext cx="11482938"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31628" y="930785"/>
            <a:ext cx="11121656" cy="5632311"/>
          </a:xfrm>
          <a:prstGeom prst="rect">
            <a:avLst/>
          </a:prstGeom>
          <a:noFill/>
        </p:spPr>
        <p:txBody>
          <a:bodyPr wrap="square" numCol="1"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Vịnh Hạ Long là thắng cảnh có một không hai của đất nước ta. Trên một diện tích hẹp, mọc lên hàng nghìn đảo nhấp nhô khuất khúc như rồng chầu, phượng múa.</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Thi Sảnh)</a:t>
            </a:r>
          </a:p>
        </p:txBody>
      </p:sp>
      <p:pic>
        <p:nvPicPr>
          <p:cNvPr id="2" name="Picture 1">
            <a:extLst>
              <a:ext uri="{FF2B5EF4-FFF2-40B4-BE49-F238E27FC236}">
                <a16:creationId xmlns:a16="http://schemas.microsoft.com/office/drawing/2014/main" id="{06BFC307-93C0-759E-E916-080238D60BE3}"/>
              </a:ext>
            </a:extLst>
          </p:cNvPr>
          <p:cNvPicPr>
            <a:picLocks noChangeAspect="1"/>
          </p:cNvPicPr>
          <p:nvPr/>
        </p:nvPicPr>
        <p:blipFill>
          <a:blip r:embed="rId2"/>
          <a:stretch>
            <a:fillRect/>
          </a:stretch>
        </p:blipFill>
        <p:spPr>
          <a:xfrm>
            <a:off x="2418887" y="0"/>
            <a:ext cx="6992718" cy="981541"/>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2918</Words>
  <Application>Microsoft Office PowerPoint</Application>
  <PresentationFormat>Widescreen</PresentationFormat>
  <Paragraphs>195</Paragraphs>
  <Slides>45</Slides>
  <Notes>21</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45</vt:i4>
      </vt:variant>
    </vt:vector>
  </HeadingPairs>
  <TitlesOfParts>
    <vt:vector size="66" baseType="lpstr">
      <vt:lpstr>等线</vt:lpstr>
      <vt:lpstr>#9Slide03 BoosterNextFYBlack</vt:lpstr>
      <vt:lpstr>#9Slide05 Aphrodite Pro</vt:lpstr>
      <vt:lpstr>#9Slide05 SVNMotion Picture</vt:lpstr>
      <vt:lpstr>#9Slide07 HoneyCream</vt:lpstr>
      <vt:lpstr>#9Slide07 SVNZiclets</vt:lpstr>
      <vt:lpstr>Arial</vt:lpstr>
      <vt:lpstr>Arial</vt:lpstr>
      <vt:lpstr>Calibri</vt:lpstr>
      <vt:lpstr>Calibri Light</vt:lpstr>
      <vt:lpstr>Cambria</vt:lpstr>
      <vt:lpstr>Montserrat Light</vt:lpstr>
      <vt:lpstr>Roboto</vt:lpstr>
      <vt:lpstr>Segoe UI Historic</vt:lpstr>
      <vt:lpstr>SVN-Newton</vt:lpstr>
      <vt:lpstr>Symbol</vt:lpstr>
      <vt:lpstr>Times New Roman</vt:lpstr>
      <vt:lpstr>UVF Candlescript Pro</vt:lpstr>
      <vt:lpstr>UVN Banh Mi</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56</cp:revision>
  <dcterms:created xsi:type="dcterms:W3CDTF">2024-07-15T12:17:20Z</dcterms:created>
  <dcterms:modified xsi:type="dcterms:W3CDTF">2024-09-01T07:03:39Z</dcterms:modified>
</cp:coreProperties>
</file>